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7" r:id="rId5"/>
    <p:sldId id="288" r:id="rId6"/>
    <p:sldId id="287" r:id="rId7"/>
    <p:sldId id="269" r:id="rId8"/>
    <p:sldId id="272" r:id="rId9"/>
    <p:sldId id="277" r:id="rId10"/>
    <p:sldId id="278" r:id="rId11"/>
    <p:sldId id="273" r:id="rId12"/>
    <p:sldId id="279" r:id="rId13"/>
    <p:sldId id="281" r:id="rId14"/>
    <p:sldId id="280" r:id="rId15"/>
    <p:sldId id="283" r:id="rId16"/>
    <p:sldId id="284" r:id="rId17"/>
    <p:sldId id="28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666666"/>
    <a:srgbClr val="493E37"/>
    <a:srgbClr val="0D1D51"/>
    <a:srgbClr val="007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49" autoAdjust="0"/>
  </p:normalViewPr>
  <p:slideViewPr>
    <p:cSldViewPr snapToGrid="0" showGuides="1">
      <p:cViewPr varScale="1">
        <p:scale>
          <a:sx n="66" d="100"/>
          <a:sy n="66" d="100"/>
        </p:scale>
        <p:origin x="8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ds22awo\Downloads\nigeria_houses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[nigeria_houses_data.xlsx]Sheet2!PivotTable2</c:name>
    <c:fmtId val="148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dirty="0"/>
              <a:t>Distribution of Prices in Properties sold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ivotFmts>
      <c:pivotFmt>
        <c:idx val="0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9525" cap="flat" cmpd="sng" algn="ctr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  <c:dLblPos val="inBase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3.0563030480320861E-2"/>
          <c:y val="1.5108593012275733E-2"/>
          <c:w val="0.96500530438018484"/>
          <c:h val="0.831012225967205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Sheet2!$O$6</c:f>
              <c:strCache>
                <c:ptCount val="1"/>
                <c:pt idx="0">
                  <c:v>Count of Price category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5AC1-46A6-AD99-3A24105AF28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C1-46A6-AD99-3A24105AF285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AC1-46A6-AD99-3A24105AF285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C1-46A6-AD99-3A24105AF285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6-5AC1-46A6-AD99-3A24105AF285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8-5AC1-46A6-AD99-3A24105AF285}"/>
              </c:ext>
            </c:extLst>
          </c:dPt>
          <c:dLbls>
            <c:dLbl>
              <c:idx val="0"/>
              <c:layout>
                <c:manualLayout>
                  <c:x val="0"/>
                  <c:y val="-0.25420924790140509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AC1-46A6-AD99-3A24105AF285}"/>
                </c:ext>
              </c:extLst>
            </c:dLbl>
            <c:dLbl>
              <c:idx val="1"/>
              <c:layout>
                <c:manualLayout>
                  <c:x val="-1.7191687724228317E-3"/>
                  <c:y val="-0.1133221948476143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AC1-46A6-AD99-3A24105AF285}"/>
                </c:ext>
              </c:extLst>
            </c:dLbl>
            <c:dLbl>
              <c:idx val="3"/>
              <c:layout>
                <c:manualLayout>
                  <c:x val="-3.6136650601981775E-3"/>
                  <c:y val="3.2022608465868776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AC1-46A6-AD99-3A24105AF285}"/>
                </c:ext>
              </c:extLst>
            </c:dLbl>
            <c:dLbl>
              <c:idx val="4"/>
              <c:layout>
                <c:manualLayout>
                  <c:x val="-1.8068325300990558E-3"/>
                  <c:y val="-6.4045216931741073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AC1-46A6-AD99-3A24105AF285}"/>
                </c:ext>
              </c:extLst>
            </c:dLbl>
            <c:dLbl>
              <c:idx val="5"/>
              <c:layout>
                <c:manualLayout>
                  <c:x val="1.7530106773917529E-4"/>
                  <c:y val="3.0627620229084951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5AC1-46A6-AD99-3A24105AF2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Sheet2!$N$7:$N$13</c:f>
              <c:strCache>
                <c:ptCount val="6"/>
                <c:pt idx="0">
                  <c:v>PC1</c:v>
                </c:pt>
                <c:pt idx="1">
                  <c:v>PC2</c:v>
                </c:pt>
                <c:pt idx="2">
                  <c:v>PC3</c:v>
                </c:pt>
                <c:pt idx="3">
                  <c:v>PC4</c:v>
                </c:pt>
                <c:pt idx="4">
                  <c:v>PC5</c:v>
                </c:pt>
                <c:pt idx="5">
                  <c:v>PC6</c:v>
                </c:pt>
              </c:strCache>
            </c:strRef>
          </c:cat>
          <c:val>
            <c:numRef>
              <c:f>Sheet2!$O$7:$O$13</c:f>
              <c:numCache>
                <c:formatCode>General</c:formatCode>
                <c:ptCount val="6"/>
                <c:pt idx="0">
                  <c:v>9697</c:v>
                </c:pt>
                <c:pt idx="1">
                  <c:v>4967</c:v>
                </c:pt>
                <c:pt idx="2">
                  <c:v>1587</c:v>
                </c:pt>
                <c:pt idx="3">
                  <c:v>787</c:v>
                </c:pt>
                <c:pt idx="4">
                  <c:v>381</c:v>
                </c:pt>
                <c:pt idx="5">
                  <c:v>1026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1-46A6-AD99-3A24105AF285}"/>
            </c:ext>
          </c:extLst>
        </c:ser>
        <c:ser>
          <c:idx val="1"/>
          <c:order val="1"/>
          <c:tx>
            <c:strRef>
              <c:f>Sheet2!$P$6</c:f>
              <c:strCache>
                <c:ptCount val="1"/>
                <c:pt idx="0">
                  <c:v>Count of Price category2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AC1-46A6-AD99-3A24105AF285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Sheet2!$N$7:$N$13</c:f>
              <c:strCache>
                <c:ptCount val="6"/>
                <c:pt idx="0">
                  <c:v>PC1</c:v>
                </c:pt>
                <c:pt idx="1">
                  <c:v>PC2</c:v>
                </c:pt>
                <c:pt idx="2">
                  <c:v>PC3</c:v>
                </c:pt>
                <c:pt idx="3">
                  <c:v>PC4</c:v>
                </c:pt>
                <c:pt idx="4">
                  <c:v>PC5</c:v>
                </c:pt>
                <c:pt idx="5">
                  <c:v>PC6</c:v>
                </c:pt>
              </c:strCache>
            </c:strRef>
          </c:cat>
          <c:val>
            <c:numRef>
              <c:f>Sheet2!$P$7:$P$13</c:f>
              <c:numCache>
                <c:formatCode>0.00%</c:formatCode>
                <c:ptCount val="6"/>
                <c:pt idx="0">
                  <c:v>0.52572512876118194</c:v>
                </c:pt>
                <c:pt idx="1">
                  <c:v>0.26928706966657628</c:v>
                </c:pt>
                <c:pt idx="2">
                  <c:v>8.6039577121171051E-2</c:v>
                </c:pt>
                <c:pt idx="3">
                  <c:v>4.2667389536459745E-2</c:v>
                </c:pt>
                <c:pt idx="4">
                  <c:v>2.0656004337218759E-2</c:v>
                </c:pt>
                <c:pt idx="5">
                  <c:v>5.5624830577392245E-2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1-46A6-AD99-3A24105AF28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96523008"/>
        <c:axId val="141605632"/>
      </c:barChart>
      <c:catAx>
        <c:axId val="59652300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r>
                  <a:rPr lang="en-US" baseline="0" dirty="0"/>
                  <a:t> Category</a:t>
                </a:r>
                <a:endParaRPr lang="en-GB" dirty="0"/>
              </a:p>
            </c:rich>
          </c:tx>
          <c:layout>
            <c:manualLayout>
              <c:xMode val="edge"/>
              <c:yMode val="edge"/>
              <c:x val="0.46049776568975015"/>
              <c:y val="0.9460647607765814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1605632"/>
        <c:crosses val="autoZero"/>
        <c:auto val="1"/>
        <c:lblAlgn val="ctr"/>
        <c:lblOffset val="100"/>
        <c:noMultiLvlLbl val="0"/>
      </c:catAx>
      <c:valAx>
        <c:axId val="14160563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dirty="0"/>
                  <a:t>Number of properties sold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crossAx val="59652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NG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en-US" sz="1800" b="1" baseline="0" dirty="0">
                <a:solidFill>
                  <a:srgbClr val="002060"/>
                </a:solidFill>
              </a:rPr>
              <a:t>Consumer Property Choice Behavior Per Price Category</a:t>
            </a:r>
            <a:endParaRPr lang="en-GB" sz="1800" b="1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24228463351151411"/>
          <c:y val="2.99936682657779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6.8802696366176419E-2"/>
          <c:y val="9.8092733787599529E-2"/>
          <c:w val="0.71288827507039976"/>
          <c:h val="0.71838992099384358"/>
        </c:manualLayout>
      </c:layout>
      <c:areaChart>
        <c:grouping val="stacked"/>
        <c:varyColors val="0"/>
        <c:ser>
          <c:idx val="0"/>
          <c:order val="0"/>
          <c:tx>
            <c:strRef>
              <c:f>Sheet1!$Q$9</c:f>
              <c:strCache>
                <c:ptCount val="1"/>
                <c:pt idx="0">
                  <c:v>Block of Flats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Sheet1!$R$9:$W$9</c:f>
              <c:numCache>
                <c:formatCode>General</c:formatCode>
                <c:ptCount val="6"/>
                <c:pt idx="0">
                  <c:v>832</c:v>
                </c:pt>
                <c:pt idx="1">
                  <c:v>94</c:v>
                </c:pt>
                <c:pt idx="2">
                  <c:v>42</c:v>
                </c:pt>
                <c:pt idx="3">
                  <c:v>21</c:v>
                </c:pt>
                <c:pt idx="4">
                  <c:v>10</c:v>
                </c:pt>
                <c:pt idx="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38-460A-9A32-FE5408ADADB9}"/>
            </c:ext>
          </c:extLst>
        </c:ser>
        <c:ser>
          <c:idx val="1"/>
          <c:order val="1"/>
          <c:tx>
            <c:strRef>
              <c:f>Sheet1!$Q$10</c:f>
              <c:strCache>
                <c:ptCount val="1"/>
                <c:pt idx="0">
                  <c:v>Detached Bungalow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Sheet1!$R$10:$W$10</c:f>
              <c:numCache>
                <c:formatCode>General</c:formatCode>
                <c:ptCount val="6"/>
                <c:pt idx="0">
                  <c:v>1016</c:v>
                </c:pt>
                <c:pt idx="1">
                  <c:v>18</c:v>
                </c:pt>
                <c:pt idx="2">
                  <c:v>7</c:v>
                </c:pt>
                <c:pt idx="3">
                  <c:v>3</c:v>
                </c:pt>
                <c:pt idx="4">
                  <c:v>2</c:v>
                </c:pt>
                <c:pt idx="5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38-460A-9A32-FE5408ADADB9}"/>
            </c:ext>
          </c:extLst>
        </c:ser>
        <c:ser>
          <c:idx val="2"/>
          <c:order val="2"/>
          <c:tx>
            <c:strRef>
              <c:f>Sheet1!$Q$11</c:f>
              <c:strCache>
                <c:ptCount val="1"/>
                <c:pt idx="0">
                  <c:v>Detached Duplex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Sheet1!$R$11:$W$11</c:f>
              <c:numCache>
                <c:formatCode>General</c:formatCode>
                <c:ptCount val="6"/>
                <c:pt idx="0">
                  <c:v>4405</c:v>
                </c:pt>
                <c:pt idx="1">
                  <c:v>4152</c:v>
                </c:pt>
                <c:pt idx="2">
                  <c:v>1293</c:v>
                </c:pt>
                <c:pt idx="3">
                  <c:v>695</c:v>
                </c:pt>
                <c:pt idx="4">
                  <c:v>336</c:v>
                </c:pt>
                <c:pt idx="5">
                  <c:v>921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38-460A-9A32-FE5408ADADB9}"/>
            </c:ext>
          </c:extLst>
        </c:ser>
        <c:ser>
          <c:idx val="3"/>
          <c:order val="3"/>
          <c:tx>
            <c:strRef>
              <c:f>Sheet1!$Q$12</c:f>
              <c:strCache>
                <c:ptCount val="1"/>
                <c:pt idx="0">
                  <c:v>Semi Detached Bungalow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Sheet1!$R$12:$W$12</c:f>
              <c:numCache>
                <c:formatCode>General</c:formatCode>
                <c:ptCount val="6"/>
                <c:pt idx="0">
                  <c:v>224</c:v>
                </c:pt>
                <c:pt idx="1">
                  <c:v>9</c:v>
                </c:pt>
                <c:pt idx="2">
                  <c:v>9</c:v>
                </c:pt>
                <c:pt idx="3">
                  <c:v>1</c:v>
                </c:pt>
                <c:pt idx="4">
                  <c:v>31</c:v>
                </c:pt>
                <c:pt idx="5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E38-460A-9A32-FE5408ADADB9}"/>
            </c:ext>
          </c:extLst>
        </c:ser>
        <c:ser>
          <c:idx val="4"/>
          <c:order val="4"/>
          <c:tx>
            <c:strRef>
              <c:f>Sheet1!$Q$13</c:f>
              <c:strCache>
                <c:ptCount val="1"/>
                <c:pt idx="0">
                  <c:v>Semi Detached Duplex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Sheet1!$R$13:$W$13</c:f>
              <c:numCache>
                <c:formatCode>General</c:formatCode>
                <c:ptCount val="6"/>
                <c:pt idx="0">
                  <c:v>1613</c:v>
                </c:pt>
                <c:pt idx="1">
                  <c:v>248</c:v>
                </c:pt>
                <c:pt idx="2">
                  <c:v>140</c:v>
                </c:pt>
                <c:pt idx="3">
                  <c:v>45</c:v>
                </c:pt>
                <c:pt idx="4">
                  <c:v>2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E38-460A-9A32-FE5408ADADB9}"/>
            </c:ext>
          </c:extLst>
        </c:ser>
        <c:ser>
          <c:idx val="5"/>
          <c:order val="5"/>
          <c:tx>
            <c:strRef>
              <c:f>Sheet1!$Q$14</c:f>
              <c:strCache>
                <c:ptCount val="1"/>
                <c:pt idx="0">
                  <c:v>Terraced Bungalow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Sheet1!$R$14:$W$14</c:f>
              <c:numCache>
                <c:formatCode>General</c:formatCode>
                <c:ptCount val="6"/>
                <c:pt idx="0">
                  <c:v>86</c:v>
                </c:pt>
                <c:pt idx="1">
                  <c:v>8</c:v>
                </c:pt>
                <c:pt idx="2">
                  <c:v>96</c:v>
                </c:pt>
                <c:pt idx="3">
                  <c:v>3</c:v>
                </c:pt>
                <c:pt idx="5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38-460A-9A32-FE5408ADADB9}"/>
            </c:ext>
          </c:extLst>
        </c:ser>
        <c:ser>
          <c:idx val="6"/>
          <c:order val="6"/>
          <c:tx>
            <c:strRef>
              <c:f>Sheet1!$Q$15</c:f>
              <c:strCache>
                <c:ptCount val="1"/>
                <c:pt idx="0">
                  <c:v>Terraced Duplexes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cat>
            <c:strRef>
              <c:f>Sheet1!$R$8:$W$8</c:f>
              <c:strCache>
                <c:ptCount val="6"/>
                <c:pt idx="0">
                  <c:v>PC 1</c:v>
                </c:pt>
                <c:pt idx="1">
                  <c:v>PC 2</c:v>
                </c:pt>
                <c:pt idx="2">
                  <c:v>PC 3</c:v>
                </c:pt>
                <c:pt idx="3">
                  <c:v>PC 4</c:v>
                </c:pt>
                <c:pt idx="4">
                  <c:v>PC 5</c:v>
                </c:pt>
                <c:pt idx="5">
                  <c:v>PC 6</c:v>
                </c:pt>
              </c:strCache>
            </c:strRef>
          </c:cat>
          <c:val>
            <c:numRef>
              <c:f>Sheet1!$R$15:$W$15</c:f>
              <c:numCache>
                <c:formatCode>General</c:formatCode>
                <c:ptCount val="6"/>
                <c:pt idx="0">
                  <c:v>1521</c:v>
                </c:pt>
                <c:pt idx="1">
                  <c:v>438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E38-460A-9A32-FE5408ADA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6720640"/>
        <c:axId val="144057472"/>
      </c:areaChart>
      <c:catAx>
        <c:axId val="596720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 dirty="0"/>
                  <a:t>Price Categories</a:t>
                </a:r>
              </a:p>
            </c:rich>
          </c:tx>
          <c:layout>
            <c:manualLayout>
              <c:xMode val="edge"/>
              <c:yMode val="edge"/>
              <c:x val="0.43833628646309991"/>
              <c:y val="0.9344842127213716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666666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7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4057472"/>
        <c:crosses val="autoZero"/>
        <c:auto val="1"/>
        <c:lblAlgn val="ctr"/>
        <c:lblOffset val="100"/>
        <c:noMultiLvlLbl val="0"/>
      </c:catAx>
      <c:valAx>
        <c:axId val="1440574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b="1" dirty="0"/>
                  <a:t>Number  of  properties sold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rgbClr val="666666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5967206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241925391077197"/>
          <c:y val="0.13427669324294611"/>
          <c:w val="0.18160001795284852"/>
          <c:h val="0.73437111425532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002060"/>
                </a:solidFill>
              </a:rPr>
              <a:t>Weightage</a:t>
            </a:r>
            <a:r>
              <a:rPr lang="en-US" sz="1600" b="1" baseline="0" dirty="0">
                <a:solidFill>
                  <a:srgbClr val="002060"/>
                </a:solidFill>
              </a:rPr>
              <a:t> in Factors Influencing the Purchase of Duplex Property</a:t>
            </a:r>
            <a:endParaRPr lang="en-GB" sz="1600" b="1" dirty="0">
              <a:solidFill>
                <a:srgbClr val="00206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8.4378302434476457E-2"/>
          <c:y val="0.10450564578482456"/>
          <c:w val="0.90126479482937727"/>
          <c:h val="0.659470149994641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Sheet2!$F$25</c:f>
              <c:strCache>
                <c:ptCount val="1"/>
                <c:pt idx="0">
                  <c:v>parking space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numRef>
              <c:f>Sheet2!$E$26:$E$34</c:f>
              <c:numCache>
                <c:formatCode>@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Sheet2!$F$26:$F$34</c:f>
              <c:numCache>
                <c:formatCode>General</c:formatCode>
                <c:ptCount val="9"/>
                <c:pt idx="0">
                  <c:v>472</c:v>
                </c:pt>
                <c:pt idx="1">
                  <c:v>945</c:v>
                </c:pt>
                <c:pt idx="2">
                  <c:v>1928</c:v>
                </c:pt>
                <c:pt idx="3">
                  <c:v>9012</c:v>
                </c:pt>
                <c:pt idx="4">
                  <c:v>1760</c:v>
                </c:pt>
                <c:pt idx="5">
                  <c:v>1203</c:v>
                </c:pt>
                <c:pt idx="6">
                  <c:v>256</c:v>
                </c:pt>
                <c:pt idx="7">
                  <c:v>375</c:v>
                </c:pt>
                <c:pt idx="8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18-4C6F-BE0A-B341F04F09B0}"/>
            </c:ext>
          </c:extLst>
        </c:ser>
        <c:ser>
          <c:idx val="1"/>
          <c:order val="1"/>
          <c:tx>
            <c:strRef>
              <c:f>Sheet2!$G$25</c:f>
              <c:strCache>
                <c:ptCount val="1"/>
                <c:pt idx="0">
                  <c:v>toilet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numRef>
              <c:f>Sheet2!$E$26:$E$34</c:f>
              <c:numCache>
                <c:formatCode>@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Sheet2!$G$26:$G$34</c:f>
              <c:numCache>
                <c:formatCode>General</c:formatCode>
                <c:ptCount val="9"/>
                <c:pt idx="0">
                  <c:v>159</c:v>
                </c:pt>
                <c:pt idx="1">
                  <c:v>35</c:v>
                </c:pt>
                <c:pt idx="2">
                  <c:v>198</c:v>
                </c:pt>
                <c:pt idx="3">
                  <c:v>927</c:v>
                </c:pt>
                <c:pt idx="4">
                  <c:v>6780</c:v>
                </c:pt>
                <c:pt idx="5">
                  <c:v>6499</c:v>
                </c:pt>
                <c:pt idx="6">
                  <c:v>1121</c:v>
                </c:pt>
                <c:pt idx="7">
                  <c:v>229</c:v>
                </c:pt>
                <c:pt idx="8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18-4C6F-BE0A-B341F04F09B0}"/>
            </c:ext>
          </c:extLst>
        </c:ser>
        <c:ser>
          <c:idx val="2"/>
          <c:order val="2"/>
          <c:tx>
            <c:strRef>
              <c:f>Sheet2!$H$25</c:f>
              <c:strCache>
                <c:ptCount val="1"/>
                <c:pt idx="0">
                  <c:v>bathrooms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cat>
            <c:numRef>
              <c:f>Sheet2!$E$26:$E$34</c:f>
              <c:numCache>
                <c:formatCode>@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Sheet2!$H$26:$H$34</c:f>
              <c:numCache>
                <c:formatCode>General</c:formatCode>
                <c:ptCount val="9"/>
                <c:pt idx="0">
                  <c:v>62</c:v>
                </c:pt>
                <c:pt idx="1">
                  <c:v>95</c:v>
                </c:pt>
                <c:pt idx="2">
                  <c:v>513</c:v>
                </c:pt>
                <c:pt idx="3">
                  <c:v>4658</c:v>
                </c:pt>
                <c:pt idx="4">
                  <c:v>8295</c:v>
                </c:pt>
                <c:pt idx="5">
                  <c:v>1849</c:v>
                </c:pt>
                <c:pt idx="6">
                  <c:v>319</c:v>
                </c:pt>
                <c:pt idx="7">
                  <c:v>104</c:v>
                </c:pt>
                <c:pt idx="8">
                  <c:v>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18-4C6F-BE0A-B341F04F09B0}"/>
            </c:ext>
          </c:extLst>
        </c:ser>
        <c:ser>
          <c:idx val="3"/>
          <c:order val="3"/>
          <c:tx>
            <c:strRef>
              <c:f>Sheet2!$I$25</c:f>
              <c:strCache>
                <c:ptCount val="1"/>
                <c:pt idx="0">
                  <c:v>bedrooms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numRef>
              <c:f>Sheet2!$E$26:$E$34</c:f>
              <c:numCache>
                <c:formatCode>@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cat>
          <c:val>
            <c:numRef>
              <c:f>Sheet2!$I$26:$I$34</c:f>
              <c:numCache>
                <c:formatCode>General</c:formatCode>
                <c:ptCount val="9"/>
                <c:pt idx="0">
                  <c:v>67</c:v>
                </c:pt>
                <c:pt idx="1">
                  <c:v>122</c:v>
                </c:pt>
                <c:pt idx="2">
                  <c:v>723</c:v>
                </c:pt>
                <c:pt idx="3">
                  <c:v>6094</c:v>
                </c:pt>
                <c:pt idx="4">
                  <c:v>7801</c:v>
                </c:pt>
                <c:pt idx="5">
                  <c:v>856</c:v>
                </c:pt>
                <c:pt idx="6">
                  <c:v>187</c:v>
                </c:pt>
                <c:pt idx="7">
                  <c:v>49</c:v>
                </c:pt>
                <c:pt idx="8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18-4C6F-BE0A-B341F04F09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8323840"/>
        <c:axId val="144059776"/>
      </c:barChart>
      <c:catAx>
        <c:axId val="628323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Property Type Specification</a:t>
                </a:r>
              </a:p>
            </c:rich>
          </c:tx>
          <c:layout>
            <c:manualLayout>
              <c:xMode val="edge"/>
              <c:yMode val="edge"/>
              <c:x val="0.42288958979659147"/>
              <c:y val="0.936365531148560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4059776"/>
        <c:crosses val="autoZero"/>
        <c:auto val="1"/>
        <c:lblAlgn val="ctr"/>
        <c:lblOffset val="100"/>
        <c:noMultiLvlLbl val="0"/>
      </c:catAx>
      <c:valAx>
        <c:axId val="14405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Number of Property sold</a:t>
                </a:r>
              </a:p>
            </c:rich>
          </c:tx>
          <c:layout>
            <c:manualLayout>
              <c:xMode val="edge"/>
              <c:yMode val="edge"/>
              <c:x val="1.1478971740384911E-2"/>
              <c:y val="0.313191809436519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628323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820613634782388"/>
          <c:y val="0.86131880337244016"/>
          <c:w val="0.80198734049103848"/>
          <c:h val="4.3549489640377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700" b="0" i="0" u="none" strike="noStrike" kern="1200" baseline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G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r>
              <a:rPr lang="en-GB" sz="1600" b="1" dirty="0">
                <a:solidFill>
                  <a:srgbClr val="002060"/>
                </a:solidFill>
              </a:rPr>
              <a:t>Distribution in Properties</a:t>
            </a:r>
            <a:r>
              <a:rPr lang="en-GB" sz="1600" b="1" baseline="0" dirty="0">
                <a:solidFill>
                  <a:srgbClr val="002060"/>
                </a:solidFill>
              </a:rPr>
              <a:t> Sold across Locations </a:t>
            </a:r>
            <a:endParaRPr lang="en-GB" sz="1600" b="1" dirty="0">
              <a:solidFill>
                <a:srgbClr val="002060"/>
              </a:solidFill>
            </a:endParaRPr>
          </a:p>
        </c:rich>
      </c:tx>
      <c:layout>
        <c:manualLayout>
          <c:xMode val="edge"/>
          <c:yMode val="edge"/>
          <c:x val="0.27901214042049688"/>
          <c:y val="1.9241972347619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rgbClr val="002060"/>
              </a:solidFill>
              <a:latin typeface="+mn-lt"/>
              <a:ea typeface="+mn-ea"/>
              <a:cs typeface="+mn-cs"/>
            </a:defRPr>
          </a:pPr>
          <a:endParaRPr lang="en-NG"/>
        </a:p>
      </c:txPr>
    </c:title>
    <c:autoTitleDeleted val="0"/>
    <c:plotArea>
      <c:layout>
        <c:manualLayout>
          <c:layoutTarget val="inner"/>
          <c:xMode val="edge"/>
          <c:yMode val="edge"/>
          <c:x val="0.18907820732722852"/>
          <c:y val="0.15365720853362203"/>
          <c:w val="0.80172979747575157"/>
          <c:h val="0.7478259143977845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Sheet2!$U$2</c:f>
              <c:strCache>
                <c:ptCount val="1"/>
                <c:pt idx="0">
                  <c:v>Number of property sold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Sheet2!$T$3:$T$7</c:f>
              <c:strCache>
                <c:ptCount val="5"/>
                <c:pt idx="0">
                  <c:v>Victoria Island (VI)</c:v>
                </c:pt>
                <c:pt idx="1">
                  <c:v>Ikeja</c:v>
                </c:pt>
                <c:pt idx="2">
                  <c:v>Ikoyi</c:v>
                </c:pt>
                <c:pt idx="3">
                  <c:v>Ajah</c:v>
                </c:pt>
                <c:pt idx="4">
                  <c:v>Lekki</c:v>
                </c:pt>
              </c:strCache>
            </c:strRef>
          </c:cat>
          <c:val>
            <c:numRef>
              <c:f>Sheet2!$U$3:$U$7</c:f>
              <c:numCache>
                <c:formatCode>General</c:formatCode>
                <c:ptCount val="5"/>
                <c:pt idx="0">
                  <c:v>493</c:v>
                </c:pt>
                <c:pt idx="1">
                  <c:v>686</c:v>
                </c:pt>
                <c:pt idx="2">
                  <c:v>1541</c:v>
                </c:pt>
                <c:pt idx="3">
                  <c:v>2142</c:v>
                </c:pt>
                <c:pt idx="4">
                  <c:v>10841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3B-44FA-B560-7319C8C95338}"/>
            </c:ext>
          </c:extLst>
        </c:ser>
        <c:ser>
          <c:idx val="1"/>
          <c:order val="1"/>
          <c:tx>
            <c:strRef>
              <c:f>Sheet2!$V$2</c:f>
              <c:strCache>
                <c:ptCount val="1"/>
                <c:pt idx="0">
                  <c:v>% of properties sold in the location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NG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Sheet2!$T$3:$T$7</c:f>
              <c:strCache>
                <c:ptCount val="5"/>
                <c:pt idx="0">
                  <c:v>Victoria Island (VI)</c:v>
                </c:pt>
                <c:pt idx="1">
                  <c:v>Ikeja</c:v>
                </c:pt>
                <c:pt idx="2">
                  <c:v>Ikoyi</c:v>
                </c:pt>
                <c:pt idx="3">
                  <c:v>Ajah</c:v>
                </c:pt>
                <c:pt idx="4">
                  <c:v>Lekki</c:v>
                </c:pt>
              </c:strCache>
            </c:strRef>
          </c:cat>
          <c:val>
            <c:numRef>
              <c:f>Sheet2!$V$3:$V$7</c:f>
              <c:numCache>
                <c:formatCode>0.0%</c:formatCode>
                <c:ptCount val="5"/>
                <c:pt idx="0">
                  <c:v>2.6728110599078342E-2</c:v>
                </c:pt>
                <c:pt idx="1">
                  <c:v>3.7191650853889945E-2</c:v>
                </c:pt>
                <c:pt idx="2">
                  <c:v>8.3545676335050154E-2</c:v>
                </c:pt>
                <c:pt idx="3">
                  <c:v>0.11612903225806452</c:v>
                </c:pt>
                <c:pt idx="4">
                  <c:v>0.58774735700731906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3B-44FA-B560-7319C8C953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36577280"/>
        <c:axId val="144062080"/>
      </c:barChart>
      <c:catAx>
        <c:axId val="63657728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>
                    <a:solidFill>
                      <a:srgbClr val="002060"/>
                    </a:solidFill>
                  </a:rPr>
                  <a:t>Location</a:t>
                </a:r>
              </a:p>
            </c:rich>
          </c:tx>
          <c:layout>
            <c:manualLayout>
              <c:xMode val="edge"/>
              <c:yMode val="edge"/>
              <c:x val="2.6867817307802393E-2"/>
              <c:y val="0.417048035054943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G"/>
          </a:p>
        </c:txPr>
        <c:crossAx val="144062080"/>
        <c:crosses val="autoZero"/>
        <c:auto val="1"/>
        <c:lblAlgn val="ctr"/>
        <c:lblOffset val="100"/>
        <c:noMultiLvlLbl val="0"/>
      </c:catAx>
      <c:valAx>
        <c:axId val="14406208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200" dirty="0">
                    <a:solidFill>
                      <a:srgbClr val="002060"/>
                    </a:solidFill>
                  </a:rPr>
                  <a:t>Number of properties</a:t>
                </a:r>
              </a:p>
            </c:rich>
          </c:tx>
          <c:layout>
            <c:manualLayout>
              <c:xMode val="edge"/>
              <c:yMode val="edge"/>
              <c:x val="0.44119441144762461"/>
              <c:y val="0.924477874471677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pPr>
              <a:endParaRPr lang="en-NG"/>
            </a:p>
          </c:txPr>
        </c:title>
        <c:numFmt formatCode="General" sourceLinked="1"/>
        <c:majorTickMark val="none"/>
        <c:minorTickMark val="none"/>
        <c:tickLblPos val="nextTo"/>
        <c:crossAx val="6365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22956337631437"/>
          <c:y val="0.82578398379612905"/>
          <c:w val="0.34601283426263041"/>
          <c:h val="0.15389275223207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NG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ysClr val="windowText" lastClr="000000">
          <a:lumMod val="50000"/>
          <a:lumOff val="50000"/>
        </a:sysClr>
      </a:solidFill>
    </a:ln>
    <a:effectLst/>
  </c:spPr>
  <c:txPr>
    <a:bodyPr/>
    <a:lstStyle/>
    <a:p>
      <a:pPr>
        <a:defRPr/>
      </a:pPr>
      <a:endParaRPr lang="en-NG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0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9EAD2-7634-4689-8F5A-53B5139AF3A0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317D077-90AC-4CAE-8FAF-10E5D7553E54}">
      <dgm:prSet phldrT="[Text]"/>
      <dgm:spPr>
        <a:solidFill>
          <a:srgbClr val="FF0000"/>
        </a:solidFill>
      </dgm:spPr>
      <dgm:t>
        <a:bodyPr/>
        <a:lstStyle/>
        <a:p>
          <a:r>
            <a:rPr lang="en-GB" dirty="0"/>
            <a:t>Impacts</a:t>
          </a:r>
        </a:p>
      </dgm:t>
    </dgm:pt>
    <dgm:pt modelId="{A2AAE1F1-F3F8-4647-BCDB-95683BE196A3}" type="parTrans" cxnId="{115B7A76-F52E-4B89-8E3E-510AD8459105}">
      <dgm:prSet/>
      <dgm:spPr/>
      <dgm:t>
        <a:bodyPr/>
        <a:lstStyle/>
        <a:p>
          <a:endParaRPr lang="en-GB"/>
        </a:p>
      </dgm:t>
    </dgm:pt>
    <dgm:pt modelId="{2F58FE9B-693D-4F1B-875E-FCCC96606AF1}" type="sibTrans" cxnId="{115B7A76-F52E-4B89-8E3E-510AD8459105}">
      <dgm:prSet/>
      <dgm:spPr/>
      <dgm:t>
        <a:bodyPr/>
        <a:lstStyle/>
        <a:p>
          <a:endParaRPr lang="en-GB"/>
        </a:p>
      </dgm:t>
    </dgm:pt>
    <dgm:pt modelId="{9CFE8FD7-C921-4E1F-AEC1-583C98A0C068}">
      <dgm:prSet phldrT="[Text]" custT="1"/>
      <dgm:spPr/>
      <dgm:t>
        <a:bodyPr/>
        <a:lstStyle/>
        <a:p>
          <a:endParaRPr lang="en-GB" sz="2000" b="1" dirty="0"/>
        </a:p>
        <a:p>
          <a:r>
            <a:rPr lang="en-GB" sz="2000" b="1" u="sng" dirty="0"/>
            <a:t>Infrastructural Congestion </a:t>
          </a:r>
          <a:r>
            <a:rPr lang="en-GB" sz="2000" b="1" dirty="0"/>
            <a:t>caused by excessive land usage for housing development</a:t>
          </a:r>
        </a:p>
        <a:p>
          <a:endParaRPr lang="en-GB" sz="1700" dirty="0"/>
        </a:p>
      </dgm:t>
    </dgm:pt>
    <dgm:pt modelId="{F2E278B1-79C9-4E89-8D64-3345B9A6A0E8}" type="parTrans" cxnId="{49929ECF-30B3-433E-958D-D7ADE23A3CE4}">
      <dgm:prSet/>
      <dgm:spPr/>
      <dgm:t>
        <a:bodyPr/>
        <a:lstStyle/>
        <a:p>
          <a:endParaRPr lang="en-GB"/>
        </a:p>
      </dgm:t>
    </dgm:pt>
    <dgm:pt modelId="{63A34234-912E-4D7D-AEBF-E9FBC46370A9}" type="sibTrans" cxnId="{49929ECF-30B3-433E-958D-D7ADE23A3CE4}">
      <dgm:prSet/>
      <dgm:spPr/>
      <dgm:t>
        <a:bodyPr/>
        <a:lstStyle/>
        <a:p>
          <a:endParaRPr lang="en-GB"/>
        </a:p>
      </dgm:t>
    </dgm:pt>
    <dgm:pt modelId="{3B95A66A-97C5-4984-9FE2-535BD41A8C9A}">
      <dgm:prSet phldrT="[Text]"/>
      <dgm:spPr/>
      <dgm:t>
        <a:bodyPr/>
        <a:lstStyle/>
        <a:p>
          <a:pPr algn="ctr"/>
          <a:r>
            <a:rPr lang="en-GB" b="1" u="sng" dirty="0"/>
            <a:t>Traffic Congestion </a:t>
          </a:r>
          <a:r>
            <a:rPr lang="en-GB" b="1" dirty="0"/>
            <a:t>resulting to quicker downgrade of road infrastructure</a:t>
          </a:r>
        </a:p>
      </dgm:t>
    </dgm:pt>
    <dgm:pt modelId="{2FFFEB67-5306-4F49-9D8D-61B08FC5DAF4}" type="parTrans" cxnId="{99F3C143-428D-453C-8E19-A1968FA5B2D0}">
      <dgm:prSet/>
      <dgm:spPr/>
      <dgm:t>
        <a:bodyPr/>
        <a:lstStyle/>
        <a:p>
          <a:endParaRPr lang="en-GB"/>
        </a:p>
      </dgm:t>
    </dgm:pt>
    <dgm:pt modelId="{901FA4A5-13F5-4A7D-9EB4-24D99BD59D7B}" type="sibTrans" cxnId="{99F3C143-428D-453C-8E19-A1968FA5B2D0}">
      <dgm:prSet/>
      <dgm:spPr/>
      <dgm:t>
        <a:bodyPr/>
        <a:lstStyle/>
        <a:p>
          <a:endParaRPr lang="en-GB"/>
        </a:p>
      </dgm:t>
    </dgm:pt>
    <dgm:pt modelId="{DF98164F-B5EA-423A-93B4-2025A46718A5}">
      <dgm:prSet phldrT="[Text]"/>
      <dgm:spPr/>
      <dgm:t>
        <a:bodyPr/>
        <a:lstStyle/>
        <a:p>
          <a:r>
            <a:rPr lang="en-GB" b="1" u="sng" dirty="0"/>
            <a:t>Noise &amp; Air Pollution</a:t>
          </a:r>
          <a:r>
            <a:rPr lang="en-GB" b="1" dirty="0"/>
            <a:t> leading to poor health due to unclean air</a:t>
          </a:r>
        </a:p>
      </dgm:t>
    </dgm:pt>
    <dgm:pt modelId="{348F11BE-010E-44AD-A525-C51F1DDC0F25}" type="parTrans" cxnId="{4022709B-9451-417A-B8C1-BA04A4DE3505}">
      <dgm:prSet/>
      <dgm:spPr/>
      <dgm:t>
        <a:bodyPr/>
        <a:lstStyle/>
        <a:p>
          <a:endParaRPr lang="en-GB"/>
        </a:p>
      </dgm:t>
    </dgm:pt>
    <dgm:pt modelId="{9C84C7FB-6E00-4032-A72C-64F721B2C235}" type="sibTrans" cxnId="{4022709B-9451-417A-B8C1-BA04A4DE3505}">
      <dgm:prSet/>
      <dgm:spPr/>
      <dgm:t>
        <a:bodyPr/>
        <a:lstStyle/>
        <a:p>
          <a:endParaRPr lang="en-GB"/>
        </a:p>
      </dgm:t>
    </dgm:pt>
    <dgm:pt modelId="{E4FCF3E2-0E3C-4350-AC64-CD3B5E034820}" type="pres">
      <dgm:prSet presAssocID="{6AE9EAD2-7634-4689-8F5A-53B5139AF3A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0280BA0-04CB-4040-93A7-AAA107DF6A71}" type="pres">
      <dgm:prSet presAssocID="{7317D077-90AC-4CAE-8FAF-10E5D7553E54}" presName="centerShape" presStyleLbl="node0" presStyleIdx="0" presStyleCnt="1"/>
      <dgm:spPr/>
    </dgm:pt>
    <dgm:pt modelId="{34B3D468-967F-4284-A9EA-40D7333D56C2}" type="pres">
      <dgm:prSet presAssocID="{F2E278B1-79C9-4E89-8D64-3345B9A6A0E8}" presName="parTrans" presStyleLbl="bgSibTrans2D1" presStyleIdx="0" presStyleCnt="3"/>
      <dgm:spPr/>
    </dgm:pt>
    <dgm:pt modelId="{EF40C263-A71E-4AF2-BD06-BC959C516C22}" type="pres">
      <dgm:prSet presAssocID="{9CFE8FD7-C921-4E1F-AEC1-583C98A0C068}" presName="node" presStyleLbl="node1" presStyleIdx="0" presStyleCnt="3" custScaleX="105693">
        <dgm:presLayoutVars>
          <dgm:bulletEnabled val="1"/>
        </dgm:presLayoutVars>
      </dgm:prSet>
      <dgm:spPr/>
    </dgm:pt>
    <dgm:pt modelId="{EDAAF62F-6E25-4EF3-8952-CDDF027CAA5D}" type="pres">
      <dgm:prSet presAssocID="{2FFFEB67-5306-4F49-9D8D-61B08FC5DAF4}" presName="parTrans" presStyleLbl="bgSibTrans2D1" presStyleIdx="1" presStyleCnt="3"/>
      <dgm:spPr/>
    </dgm:pt>
    <dgm:pt modelId="{B2F705FC-6045-4B6C-AE40-088BCDF1583D}" type="pres">
      <dgm:prSet presAssocID="{3B95A66A-97C5-4984-9FE2-535BD41A8C9A}" presName="node" presStyleLbl="node1" presStyleIdx="1" presStyleCnt="3">
        <dgm:presLayoutVars>
          <dgm:bulletEnabled val="1"/>
        </dgm:presLayoutVars>
      </dgm:prSet>
      <dgm:spPr/>
    </dgm:pt>
    <dgm:pt modelId="{EA38F497-E9D7-49D0-91A5-4E73DC18D02D}" type="pres">
      <dgm:prSet presAssocID="{348F11BE-010E-44AD-A525-C51F1DDC0F25}" presName="parTrans" presStyleLbl="bgSibTrans2D1" presStyleIdx="2" presStyleCnt="3"/>
      <dgm:spPr/>
    </dgm:pt>
    <dgm:pt modelId="{B7F63EA4-45C4-4B70-9156-4055E9A990AD}" type="pres">
      <dgm:prSet presAssocID="{DF98164F-B5EA-423A-93B4-2025A46718A5}" presName="node" presStyleLbl="node1" presStyleIdx="2" presStyleCnt="3">
        <dgm:presLayoutVars>
          <dgm:bulletEnabled val="1"/>
        </dgm:presLayoutVars>
      </dgm:prSet>
      <dgm:spPr/>
    </dgm:pt>
  </dgm:ptLst>
  <dgm:cxnLst>
    <dgm:cxn modelId="{F158FF03-0B2C-4BA2-AAA5-C0DC0F8A1FF2}" type="presOf" srcId="{F2E278B1-79C9-4E89-8D64-3345B9A6A0E8}" destId="{34B3D468-967F-4284-A9EA-40D7333D56C2}" srcOrd="0" destOrd="0" presId="urn:microsoft.com/office/officeart/2005/8/layout/radial4"/>
    <dgm:cxn modelId="{99F3C143-428D-453C-8E19-A1968FA5B2D0}" srcId="{7317D077-90AC-4CAE-8FAF-10E5D7553E54}" destId="{3B95A66A-97C5-4984-9FE2-535BD41A8C9A}" srcOrd="1" destOrd="0" parTransId="{2FFFEB67-5306-4F49-9D8D-61B08FC5DAF4}" sibTransId="{901FA4A5-13F5-4A7D-9EB4-24D99BD59D7B}"/>
    <dgm:cxn modelId="{115B7A76-F52E-4B89-8E3E-510AD8459105}" srcId="{6AE9EAD2-7634-4689-8F5A-53B5139AF3A0}" destId="{7317D077-90AC-4CAE-8FAF-10E5D7553E54}" srcOrd="0" destOrd="0" parTransId="{A2AAE1F1-F3F8-4647-BCDB-95683BE196A3}" sibTransId="{2F58FE9B-693D-4F1B-875E-FCCC96606AF1}"/>
    <dgm:cxn modelId="{D287A688-11DC-4717-B4B2-A2CAE84969C6}" type="presOf" srcId="{6AE9EAD2-7634-4689-8F5A-53B5139AF3A0}" destId="{E4FCF3E2-0E3C-4350-AC64-CD3B5E034820}" srcOrd="0" destOrd="0" presId="urn:microsoft.com/office/officeart/2005/8/layout/radial4"/>
    <dgm:cxn modelId="{6BC8FA95-EC7D-4652-8814-CEF945706329}" type="presOf" srcId="{9CFE8FD7-C921-4E1F-AEC1-583C98A0C068}" destId="{EF40C263-A71E-4AF2-BD06-BC959C516C22}" srcOrd="0" destOrd="0" presId="urn:microsoft.com/office/officeart/2005/8/layout/radial4"/>
    <dgm:cxn modelId="{4022709B-9451-417A-B8C1-BA04A4DE3505}" srcId="{7317D077-90AC-4CAE-8FAF-10E5D7553E54}" destId="{DF98164F-B5EA-423A-93B4-2025A46718A5}" srcOrd="2" destOrd="0" parTransId="{348F11BE-010E-44AD-A525-C51F1DDC0F25}" sibTransId="{9C84C7FB-6E00-4032-A72C-64F721B2C235}"/>
    <dgm:cxn modelId="{CB5019A6-56CD-4301-B106-4922B250D265}" type="presOf" srcId="{348F11BE-010E-44AD-A525-C51F1DDC0F25}" destId="{EA38F497-E9D7-49D0-91A5-4E73DC18D02D}" srcOrd="0" destOrd="0" presId="urn:microsoft.com/office/officeart/2005/8/layout/radial4"/>
    <dgm:cxn modelId="{55F9A8AB-7416-433E-8C5C-55608758AA02}" type="presOf" srcId="{3B95A66A-97C5-4984-9FE2-535BD41A8C9A}" destId="{B2F705FC-6045-4B6C-AE40-088BCDF1583D}" srcOrd="0" destOrd="0" presId="urn:microsoft.com/office/officeart/2005/8/layout/radial4"/>
    <dgm:cxn modelId="{51FDDAC6-7C93-4D52-B35F-B8E4F5B16B13}" type="presOf" srcId="{7317D077-90AC-4CAE-8FAF-10E5D7553E54}" destId="{20280BA0-04CB-4040-93A7-AAA107DF6A71}" srcOrd="0" destOrd="0" presId="urn:microsoft.com/office/officeart/2005/8/layout/radial4"/>
    <dgm:cxn modelId="{49929ECF-30B3-433E-958D-D7ADE23A3CE4}" srcId="{7317D077-90AC-4CAE-8FAF-10E5D7553E54}" destId="{9CFE8FD7-C921-4E1F-AEC1-583C98A0C068}" srcOrd="0" destOrd="0" parTransId="{F2E278B1-79C9-4E89-8D64-3345B9A6A0E8}" sibTransId="{63A34234-912E-4D7D-AEBF-E9FBC46370A9}"/>
    <dgm:cxn modelId="{BD3C6FD6-866B-4F45-9577-9FBBEBBC6DF2}" type="presOf" srcId="{2FFFEB67-5306-4F49-9D8D-61B08FC5DAF4}" destId="{EDAAF62F-6E25-4EF3-8952-CDDF027CAA5D}" srcOrd="0" destOrd="0" presId="urn:microsoft.com/office/officeart/2005/8/layout/radial4"/>
    <dgm:cxn modelId="{1AAE80EF-A30B-48ED-A071-A9730F5FCE41}" type="presOf" srcId="{DF98164F-B5EA-423A-93B4-2025A46718A5}" destId="{B7F63EA4-45C4-4B70-9156-4055E9A990AD}" srcOrd="0" destOrd="0" presId="urn:microsoft.com/office/officeart/2005/8/layout/radial4"/>
    <dgm:cxn modelId="{7A162CB2-83FA-4F53-97E5-A2FDADDFEC9D}" type="presParOf" srcId="{E4FCF3E2-0E3C-4350-AC64-CD3B5E034820}" destId="{20280BA0-04CB-4040-93A7-AAA107DF6A71}" srcOrd="0" destOrd="0" presId="urn:microsoft.com/office/officeart/2005/8/layout/radial4"/>
    <dgm:cxn modelId="{EDCFD8B4-4E84-4C43-A9A1-52B33CB6FDA1}" type="presParOf" srcId="{E4FCF3E2-0E3C-4350-AC64-CD3B5E034820}" destId="{34B3D468-967F-4284-A9EA-40D7333D56C2}" srcOrd="1" destOrd="0" presId="urn:microsoft.com/office/officeart/2005/8/layout/radial4"/>
    <dgm:cxn modelId="{984F1654-12FE-484C-BD24-D76C2A8616F7}" type="presParOf" srcId="{E4FCF3E2-0E3C-4350-AC64-CD3B5E034820}" destId="{EF40C263-A71E-4AF2-BD06-BC959C516C22}" srcOrd="2" destOrd="0" presId="urn:microsoft.com/office/officeart/2005/8/layout/radial4"/>
    <dgm:cxn modelId="{F04FE5F6-751D-4038-BB93-2CA652F98A4A}" type="presParOf" srcId="{E4FCF3E2-0E3C-4350-AC64-CD3B5E034820}" destId="{EDAAF62F-6E25-4EF3-8952-CDDF027CAA5D}" srcOrd="3" destOrd="0" presId="urn:microsoft.com/office/officeart/2005/8/layout/radial4"/>
    <dgm:cxn modelId="{0789C981-7DB0-41B2-A9B9-D9B31E170145}" type="presParOf" srcId="{E4FCF3E2-0E3C-4350-AC64-CD3B5E034820}" destId="{B2F705FC-6045-4B6C-AE40-088BCDF1583D}" srcOrd="4" destOrd="0" presId="urn:microsoft.com/office/officeart/2005/8/layout/radial4"/>
    <dgm:cxn modelId="{136B8623-C713-434A-8251-69AB5F4E3015}" type="presParOf" srcId="{E4FCF3E2-0E3C-4350-AC64-CD3B5E034820}" destId="{EA38F497-E9D7-49D0-91A5-4E73DC18D02D}" srcOrd="5" destOrd="0" presId="urn:microsoft.com/office/officeart/2005/8/layout/radial4"/>
    <dgm:cxn modelId="{262F5A62-E0E3-4034-9E13-5FC397368B11}" type="presParOf" srcId="{E4FCF3E2-0E3C-4350-AC64-CD3B5E034820}" destId="{B7F63EA4-45C4-4B70-9156-4055E9A990A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1AD25A-5431-444C-999B-62DC304615A8}" type="doc">
      <dgm:prSet loTypeId="urn:microsoft.com/office/officeart/2005/8/layout/matrix1" loCatId="matrix" qsTypeId="urn:microsoft.com/office/officeart/2005/8/quickstyle/simple2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401B1525-FB3F-4C3E-B0C2-EBBBA1594784}">
      <dgm:prSet phldrT="[Text]" custT="1"/>
      <dgm:spPr>
        <a:solidFill>
          <a:srgbClr val="FFC000"/>
        </a:solidFill>
      </dgm:spPr>
      <dgm:t>
        <a:bodyPr/>
        <a:lstStyle/>
        <a:p>
          <a:pPr>
            <a:spcAft>
              <a:spcPts val="0"/>
            </a:spcAft>
          </a:pPr>
          <a:r>
            <a:rPr lang="en-GB" sz="2800" b="1" dirty="0"/>
            <a:t>BUSINESS</a:t>
          </a:r>
        </a:p>
        <a:p>
          <a:pPr>
            <a:spcAft>
              <a:spcPts val="0"/>
            </a:spcAft>
          </a:pPr>
          <a:r>
            <a:rPr lang="en-GB" sz="2800" b="1" dirty="0"/>
            <a:t>OPPORTUNITIES</a:t>
          </a:r>
        </a:p>
      </dgm:t>
    </dgm:pt>
    <dgm:pt modelId="{BB86BF4E-1FE2-43E9-80BE-30D4D94D3C8F}" type="parTrans" cxnId="{03F8B077-C3DD-4F81-8515-20F07F8A0AF2}">
      <dgm:prSet/>
      <dgm:spPr/>
      <dgm:t>
        <a:bodyPr/>
        <a:lstStyle/>
        <a:p>
          <a:endParaRPr lang="en-GB"/>
        </a:p>
      </dgm:t>
    </dgm:pt>
    <dgm:pt modelId="{DA2FB6BE-68EE-4C7D-9C9F-60D5F125F907}" type="sibTrans" cxnId="{03F8B077-C3DD-4F81-8515-20F07F8A0AF2}">
      <dgm:prSet/>
      <dgm:spPr/>
      <dgm:t>
        <a:bodyPr/>
        <a:lstStyle/>
        <a:p>
          <a:endParaRPr lang="en-GB"/>
        </a:p>
      </dgm:t>
    </dgm:pt>
    <dgm:pt modelId="{F949954C-C7A8-4E47-9454-30996618B513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GB" sz="2800" b="1" dirty="0"/>
        </a:p>
        <a:p>
          <a:r>
            <a:rPr lang="en-GB" sz="2600" b="1" dirty="0"/>
            <a:t>Food delivery service</a:t>
          </a:r>
        </a:p>
      </dgm:t>
    </dgm:pt>
    <dgm:pt modelId="{6710F2EA-B1D2-457A-BA6D-BED09EC0A6F4}" type="parTrans" cxnId="{FB8952EE-556F-4BCD-8DBA-AD0CF01231F8}">
      <dgm:prSet/>
      <dgm:spPr/>
      <dgm:t>
        <a:bodyPr/>
        <a:lstStyle/>
        <a:p>
          <a:endParaRPr lang="en-GB"/>
        </a:p>
      </dgm:t>
    </dgm:pt>
    <dgm:pt modelId="{605556D9-135C-4EF7-9F4D-AE4EB8B1AD5D}" type="sibTrans" cxnId="{FB8952EE-556F-4BCD-8DBA-AD0CF01231F8}">
      <dgm:prSet/>
      <dgm:spPr/>
      <dgm:t>
        <a:bodyPr/>
        <a:lstStyle/>
        <a:p>
          <a:endParaRPr lang="en-GB"/>
        </a:p>
      </dgm:t>
    </dgm:pt>
    <dgm:pt modelId="{A2A27B6A-B45F-4BB2-B736-ED9CAE2FFDDE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GB" sz="2600" b="1" dirty="0"/>
            <a:t>Driving school service </a:t>
          </a:r>
          <a:endParaRPr lang="en-GB" sz="2600" dirty="0"/>
        </a:p>
      </dgm:t>
    </dgm:pt>
    <dgm:pt modelId="{988F952F-7F97-469D-88BC-73586BA5AF60}" type="parTrans" cxnId="{E2837181-AFB0-4D67-B84B-0F0EFEBC65DB}">
      <dgm:prSet/>
      <dgm:spPr/>
      <dgm:t>
        <a:bodyPr/>
        <a:lstStyle/>
        <a:p>
          <a:endParaRPr lang="en-GB"/>
        </a:p>
      </dgm:t>
    </dgm:pt>
    <dgm:pt modelId="{BBFB7B3F-DB1B-4718-935C-748E292B7B5B}" type="sibTrans" cxnId="{E2837181-AFB0-4D67-B84B-0F0EFEBC65DB}">
      <dgm:prSet/>
      <dgm:spPr/>
      <dgm:t>
        <a:bodyPr/>
        <a:lstStyle/>
        <a:p>
          <a:endParaRPr lang="en-GB"/>
        </a:p>
      </dgm:t>
    </dgm:pt>
    <dgm:pt modelId="{ED3209C4-98B3-446C-9978-545B4B8682DA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sz="2600" b="1" dirty="0"/>
            <a:t>Automobile Services</a:t>
          </a:r>
        </a:p>
      </dgm:t>
    </dgm:pt>
    <dgm:pt modelId="{22817496-7D74-4DBA-BDFA-CA5B258B6E13}" type="parTrans" cxnId="{C0E8C163-CBD2-4DC3-A368-CAB559ECD1DA}">
      <dgm:prSet/>
      <dgm:spPr/>
      <dgm:t>
        <a:bodyPr/>
        <a:lstStyle/>
        <a:p>
          <a:endParaRPr lang="en-GB"/>
        </a:p>
      </dgm:t>
    </dgm:pt>
    <dgm:pt modelId="{3C7E1992-1C73-4B1F-8050-EE1C2D878D9C}" type="sibTrans" cxnId="{C0E8C163-CBD2-4DC3-A368-CAB559ECD1DA}">
      <dgm:prSet/>
      <dgm:spPr/>
      <dgm:t>
        <a:bodyPr/>
        <a:lstStyle/>
        <a:p>
          <a:endParaRPr lang="en-GB"/>
        </a:p>
      </dgm:t>
    </dgm:pt>
    <dgm:pt modelId="{E44CA643-36C2-45BC-91F5-BC679E2FAEB5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GB" sz="2000" dirty="0"/>
        </a:p>
        <a:p>
          <a:endParaRPr lang="en-GB" sz="2800" b="1" dirty="0"/>
        </a:p>
        <a:p>
          <a:r>
            <a:rPr lang="en-GB" sz="2600" b="1" dirty="0"/>
            <a:t>Car hire services</a:t>
          </a:r>
        </a:p>
        <a:p>
          <a:endParaRPr lang="en-GB" sz="2000" dirty="0"/>
        </a:p>
      </dgm:t>
    </dgm:pt>
    <dgm:pt modelId="{62991BF6-B65D-4184-AB94-567D0110876D}" type="sibTrans" cxnId="{7F8B4F76-B3CA-4868-935C-AE294768525B}">
      <dgm:prSet/>
      <dgm:spPr/>
      <dgm:t>
        <a:bodyPr/>
        <a:lstStyle/>
        <a:p>
          <a:endParaRPr lang="en-GB"/>
        </a:p>
      </dgm:t>
    </dgm:pt>
    <dgm:pt modelId="{2DCE1031-1186-40EC-BAA1-A438EFEE343D}" type="parTrans" cxnId="{7F8B4F76-B3CA-4868-935C-AE294768525B}">
      <dgm:prSet/>
      <dgm:spPr/>
      <dgm:t>
        <a:bodyPr/>
        <a:lstStyle/>
        <a:p>
          <a:endParaRPr lang="en-GB"/>
        </a:p>
      </dgm:t>
    </dgm:pt>
    <dgm:pt modelId="{CB4FE27A-6AA2-4FC0-B19A-7FAE868140D1}" type="pres">
      <dgm:prSet presAssocID="{FE1AD25A-5431-444C-999B-62DC304615A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8E416A0-7BC8-4320-A1A5-5AA0B882BECD}" type="pres">
      <dgm:prSet presAssocID="{FE1AD25A-5431-444C-999B-62DC304615A8}" presName="matrix" presStyleCnt="0"/>
      <dgm:spPr/>
    </dgm:pt>
    <dgm:pt modelId="{AFA27A22-369C-455B-BB2B-675209F60C48}" type="pres">
      <dgm:prSet presAssocID="{FE1AD25A-5431-444C-999B-62DC304615A8}" presName="tile1" presStyleLbl="node1" presStyleIdx="0" presStyleCnt="4" custLinFactNeighborX="-1222" custLinFactNeighborY="-2183"/>
      <dgm:spPr/>
    </dgm:pt>
    <dgm:pt modelId="{D345F284-3585-4B3F-B91A-BBFE9F5CDCE9}" type="pres">
      <dgm:prSet presAssocID="{FE1AD25A-5431-444C-999B-62DC304615A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8020437-71E2-4A89-82A8-CE6C38C4FB93}" type="pres">
      <dgm:prSet presAssocID="{FE1AD25A-5431-444C-999B-62DC304615A8}" presName="tile2" presStyleLbl="node1" presStyleIdx="1" presStyleCnt="4"/>
      <dgm:spPr/>
    </dgm:pt>
    <dgm:pt modelId="{A483753A-3747-45B2-A372-7CE443AF1941}" type="pres">
      <dgm:prSet presAssocID="{FE1AD25A-5431-444C-999B-62DC304615A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E7CA3A8-78CE-415C-BE4F-BC87E2985DE5}" type="pres">
      <dgm:prSet presAssocID="{FE1AD25A-5431-444C-999B-62DC304615A8}" presName="tile3" presStyleLbl="node1" presStyleIdx="2" presStyleCnt="4"/>
      <dgm:spPr/>
    </dgm:pt>
    <dgm:pt modelId="{CDB15196-A7C3-4179-B3C1-3B4694DAF5DE}" type="pres">
      <dgm:prSet presAssocID="{FE1AD25A-5431-444C-999B-62DC304615A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F239D28-D63A-4E93-8D15-1E4CEA4E2EF4}" type="pres">
      <dgm:prSet presAssocID="{FE1AD25A-5431-444C-999B-62DC304615A8}" presName="tile4" presStyleLbl="node1" presStyleIdx="3" presStyleCnt="4"/>
      <dgm:spPr/>
    </dgm:pt>
    <dgm:pt modelId="{83A629A1-BCD5-4FCB-A39F-97671B8719A6}" type="pres">
      <dgm:prSet presAssocID="{FE1AD25A-5431-444C-999B-62DC304615A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4B986CA-6819-4CA2-BD27-CD93972F1AD5}" type="pres">
      <dgm:prSet presAssocID="{FE1AD25A-5431-444C-999B-62DC304615A8}" presName="centerTile" presStyleLbl="fgShp" presStyleIdx="0" presStyleCnt="1" custScaleX="118541">
        <dgm:presLayoutVars>
          <dgm:chMax val="0"/>
          <dgm:chPref val="0"/>
        </dgm:presLayoutVars>
      </dgm:prSet>
      <dgm:spPr/>
    </dgm:pt>
  </dgm:ptLst>
  <dgm:cxnLst>
    <dgm:cxn modelId="{A657F73C-1586-412C-9B5B-0D4DAE0F46AB}" type="presOf" srcId="{A2A27B6A-B45F-4BB2-B736-ED9CAE2FFDDE}" destId="{CDB15196-A7C3-4179-B3C1-3B4694DAF5DE}" srcOrd="1" destOrd="0" presId="urn:microsoft.com/office/officeart/2005/8/layout/matrix1"/>
    <dgm:cxn modelId="{9AD3D661-8460-4202-A689-FCC462AFBE1C}" type="presOf" srcId="{ED3209C4-98B3-446C-9978-545B4B8682DA}" destId="{83A629A1-BCD5-4FCB-A39F-97671B8719A6}" srcOrd="1" destOrd="0" presId="urn:microsoft.com/office/officeart/2005/8/layout/matrix1"/>
    <dgm:cxn modelId="{C0E8C163-CBD2-4DC3-A368-CAB559ECD1DA}" srcId="{401B1525-FB3F-4C3E-B0C2-EBBBA1594784}" destId="{ED3209C4-98B3-446C-9978-545B4B8682DA}" srcOrd="3" destOrd="0" parTransId="{22817496-7D74-4DBA-BDFA-CA5B258B6E13}" sibTransId="{3C7E1992-1C73-4B1F-8050-EE1C2D878D9C}"/>
    <dgm:cxn modelId="{2800F964-E365-4613-8D70-E926E26DDB1E}" type="presOf" srcId="{ED3209C4-98B3-446C-9978-545B4B8682DA}" destId="{CF239D28-D63A-4E93-8D15-1E4CEA4E2EF4}" srcOrd="0" destOrd="0" presId="urn:microsoft.com/office/officeart/2005/8/layout/matrix1"/>
    <dgm:cxn modelId="{F3CB1273-9781-4BD5-B8BB-3E2554EF4594}" type="presOf" srcId="{FE1AD25A-5431-444C-999B-62DC304615A8}" destId="{CB4FE27A-6AA2-4FC0-B19A-7FAE868140D1}" srcOrd="0" destOrd="0" presId="urn:microsoft.com/office/officeart/2005/8/layout/matrix1"/>
    <dgm:cxn modelId="{7F8B4F76-B3CA-4868-935C-AE294768525B}" srcId="{401B1525-FB3F-4C3E-B0C2-EBBBA1594784}" destId="{E44CA643-36C2-45BC-91F5-BC679E2FAEB5}" srcOrd="0" destOrd="0" parTransId="{2DCE1031-1186-40EC-BAA1-A438EFEE343D}" sibTransId="{62991BF6-B65D-4184-AB94-567D0110876D}"/>
    <dgm:cxn modelId="{03F8B077-C3DD-4F81-8515-20F07F8A0AF2}" srcId="{FE1AD25A-5431-444C-999B-62DC304615A8}" destId="{401B1525-FB3F-4C3E-B0C2-EBBBA1594784}" srcOrd="0" destOrd="0" parTransId="{BB86BF4E-1FE2-43E9-80BE-30D4D94D3C8F}" sibTransId="{DA2FB6BE-68EE-4C7D-9C9F-60D5F125F907}"/>
    <dgm:cxn modelId="{A0863D7A-15E9-4B5F-B890-7FF6CC93B114}" type="presOf" srcId="{A2A27B6A-B45F-4BB2-B736-ED9CAE2FFDDE}" destId="{2E7CA3A8-78CE-415C-BE4F-BC87E2985DE5}" srcOrd="0" destOrd="0" presId="urn:microsoft.com/office/officeart/2005/8/layout/matrix1"/>
    <dgm:cxn modelId="{E2837181-AFB0-4D67-B84B-0F0EFEBC65DB}" srcId="{401B1525-FB3F-4C3E-B0C2-EBBBA1594784}" destId="{A2A27B6A-B45F-4BB2-B736-ED9CAE2FFDDE}" srcOrd="2" destOrd="0" parTransId="{988F952F-7F97-469D-88BC-73586BA5AF60}" sibTransId="{BBFB7B3F-DB1B-4718-935C-748E292B7B5B}"/>
    <dgm:cxn modelId="{C87425C1-CE4A-456D-B8FB-F112A5879CC7}" type="presOf" srcId="{401B1525-FB3F-4C3E-B0C2-EBBBA1594784}" destId="{04B986CA-6819-4CA2-BD27-CD93972F1AD5}" srcOrd="0" destOrd="0" presId="urn:microsoft.com/office/officeart/2005/8/layout/matrix1"/>
    <dgm:cxn modelId="{AB156BC2-C95B-49FF-B444-F3B463D63D40}" type="presOf" srcId="{F949954C-C7A8-4E47-9454-30996618B513}" destId="{A483753A-3747-45B2-A372-7CE443AF1941}" srcOrd="1" destOrd="0" presId="urn:microsoft.com/office/officeart/2005/8/layout/matrix1"/>
    <dgm:cxn modelId="{60CDD6EB-E060-4958-9527-168F98661EB4}" type="presOf" srcId="{E44CA643-36C2-45BC-91F5-BC679E2FAEB5}" destId="{D345F284-3585-4B3F-B91A-BBFE9F5CDCE9}" srcOrd="1" destOrd="0" presId="urn:microsoft.com/office/officeart/2005/8/layout/matrix1"/>
    <dgm:cxn modelId="{A4BCEEED-5E64-45DF-BDA2-D8188DD45B90}" type="presOf" srcId="{E44CA643-36C2-45BC-91F5-BC679E2FAEB5}" destId="{AFA27A22-369C-455B-BB2B-675209F60C48}" srcOrd="0" destOrd="0" presId="urn:microsoft.com/office/officeart/2005/8/layout/matrix1"/>
    <dgm:cxn modelId="{FB8952EE-556F-4BCD-8DBA-AD0CF01231F8}" srcId="{401B1525-FB3F-4C3E-B0C2-EBBBA1594784}" destId="{F949954C-C7A8-4E47-9454-30996618B513}" srcOrd="1" destOrd="0" parTransId="{6710F2EA-B1D2-457A-BA6D-BED09EC0A6F4}" sibTransId="{605556D9-135C-4EF7-9F4D-AE4EB8B1AD5D}"/>
    <dgm:cxn modelId="{7F3EFEF4-1354-4DE6-AD4F-3F7D927E511B}" type="presOf" srcId="{F949954C-C7A8-4E47-9454-30996618B513}" destId="{C8020437-71E2-4A89-82A8-CE6C38C4FB93}" srcOrd="0" destOrd="0" presId="urn:microsoft.com/office/officeart/2005/8/layout/matrix1"/>
    <dgm:cxn modelId="{09C57469-4CCD-41AE-A13C-DF88EC07ABE4}" type="presParOf" srcId="{CB4FE27A-6AA2-4FC0-B19A-7FAE868140D1}" destId="{68E416A0-7BC8-4320-A1A5-5AA0B882BECD}" srcOrd="0" destOrd="0" presId="urn:microsoft.com/office/officeart/2005/8/layout/matrix1"/>
    <dgm:cxn modelId="{6E24312D-4C2B-4B7A-888D-71745F987C67}" type="presParOf" srcId="{68E416A0-7BC8-4320-A1A5-5AA0B882BECD}" destId="{AFA27A22-369C-455B-BB2B-675209F60C48}" srcOrd="0" destOrd="0" presId="urn:microsoft.com/office/officeart/2005/8/layout/matrix1"/>
    <dgm:cxn modelId="{A449A90D-7D24-4BDE-B6E4-D1EA61B45808}" type="presParOf" srcId="{68E416A0-7BC8-4320-A1A5-5AA0B882BECD}" destId="{D345F284-3585-4B3F-B91A-BBFE9F5CDCE9}" srcOrd="1" destOrd="0" presId="urn:microsoft.com/office/officeart/2005/8/layout/matrix1"/>
    <dgm:cxn modelId="{464E47C8-447A-491C-94F1-C04E80205B8C}" type="presParOf" srcId="{68E416A0-7BC8-4320-A1A5-5AA0B882BECD}" destId="{C8020437-71E2-4A89-82A8-CE6C38C4FB93}" srcOrd="2" destOrd="0" presId="urn:microsoft.com/office/officeart/2005/8/layout/matrix1"/>
    <dgm:cxn modelId="{5C079C9E-9E18-4107-B388-A6E3E05CD837}" type="presParOf" srcId="{68E416A0-7BC8-4320-A1A5-5AA0B882BECD}" destId="{A483753A-3747-45B2-A372-7CE443AF1941}" srcOrd="3" destOrd="0" presId="urn:microsoft.com/office/officeart/2005/8/layout/matrix1"/>
    <dgm:cxn modelId="{A2CE87BB-0B4B-402F-BF8D-58B33087FAD2}" type="presParOf" srcId="{68E416A0-7BC8-4320-A1A5-5AA0B882BECD}" destId="{2E7CA3A8-78CE-415C-BE4F-BC87E2985DE5}" srcOrd="4" destOrd="0" presId="urn:microsoft.com/office/officeart/2005/8/layout/matrix1"/>
    <dgm:cxn modelId="{E25CE441-B69B-4EE3-A258-96E039F474EC}" type="presParOf" srcId="{68E416A0-7BC8-4320-A1A5-5AA0B882BECD}" destId="{CDB15196-A7C3-4179-B3C1-3B4694DAF5DE}" srcOrd="5" destOrd="0" presId="urn:microsoft.com/office/officeart/2005/8/layout/matrix1"/>
    <dgm:cxn modelId="{E568348B-CA29-408E-8522-2D559B8DFDF8}" type="presParOf" srcId="{68E416A0-7BC8-4320-A1A5-5AA0B882BECD}" destId="{CF239D28-D63A-4E93-8D15-1E4CEA4E2EF4}" srcOrd="6" destOrd="0" presId="urn:microsoft.com/office/officeart/2005/8/layout/matrix1"/>
    <dgm:cxn modelId="{4E626E94-07C7-40C9-946E-ECFCA18FE87E}" type="presParOf" srcId="{68E416A0-7BC8-4320-A1A5-5AA0B882BECD}" destId="{83A629A1-BCD5-4FCB-A39F-97671B8719A6}" srcOrd="7" destOrd="0" presId="urn:microsoft.com/office/officeart/2005/8/layout/matrix1"/>
    <dgm:cxn modelId="{33AA328D-0DD2-4D2A-8E94-49F9651BC5D3}" type="presParOf" srcId="{CB4FE27A-6AA2-4FC0-B19A-7FAE868140D1}" destId="{04B986CA-6819-4CA2-BD27-CD93972F1AD5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0BA0-04CB-4040-93A7-AAA107DF6A71}">
      <dsp:nvSpPr>
        <dsp:cNvPr id="0" name=""/>
        <dsp:cNvSpPr/>
      </dsp:nvSpPr>
      <dsp:spPr>
        <a:xfrm>
          <a:off x="2906189" y="3036805"/>
          <a:ext cx="2379980" cy="2379980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dirty="0"/>
            <a:t>Impacts</a:t>
          </a:r>
        </a:p>
      </dsp:txBody>
      <dsp:txXfrm>
        <a:off x="3254729" y="3385345"/>
        <a:ext cx="1682900" cy="1682900"/>
      </dsp:txXfrm>
    </dsp:sp>
    <dsp:sp modelId="{34B3D468-967F-4284-A9EA-40D7333D56C2}">
      <dsp:nvSpPr>
        <dsp:cNvPr id="0" name=""/>
        <dsp:cNvSpPr/>
      </dsp:nvSpPr>
      <dsp:spPr>
        <a:xfrm rot="12900000">
          <a:off x="1194112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0C263-A71E-4AF2-BD06-BC959C516C22}">
      <dsp:nvSpPr>
        <dsp:cNvPr id="0" name=""/>
        <dsp:cNvSpPr/>
      </dsp:nvSpPr>
      <dsp:spPr>
        <a:xfrm>
          <a:off x="181318" y="1417830"/>
          <a:ext cx="2389698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Infrastructural Congestion </a:t>
          </a:r>
          <a:r>
            <a:rPr lang="en-GB" sz="2000" b="1" kern="1200" dirty="0"/>
            <a:t>caused by excessive land usage for housing development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</dsp:txBody>
      <dsp:txXfrm>
        <a:off x="234295" y="1470807"/>
        <a:ext cx="2283744" cy="1702830"/>
      </dsp:txXfrm>
    </dsp:sp>
    <dsp:sp modelId="{EDAAF62F-6E25-4EF3-8952-CDDF027CAA5D}">
      <dsp:nvSpPr>
        <dsp:cNvPr id="0" name=""/>
        <dsp:cNvSpPr/>
      </dsp:nvSpPr>
      <dsp:spPr>
        <a:xfrm rot="16200000">
          <a:off x="3089503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705FC-6045-4B6C-AE40-088BCDF1583D}">
      <dsp:nvSpPr>
        <dsp:cNvPr id="0" name=""/>
        <dsp:cNvSpPr/>
      </dsp:nvSpPr>
      <dsp:spPr>
        <a:xfrm>
          <a:off x="2965688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Traffic Congestion </a:t>
          </a:r>
          <a:r>
            <a:rPr lang="en-GB" sz="2000" b="1" kern="1200" dirty="0"/>
            <a:t>resulting to quicker downgrade of road infrastructure</a:t>
          </a:r>
        </a:p>
      </dsp:txBody>
      <dsp:txXfrm>
        <a:off x="3018665" y="54858"/>
        <a:ext cx="2155027" cy="1702830"/>
      </dsp:txXfrm>
    </dsp:sp>
    <dsp:sp modelId="{EA38F497-E9D7-49D0-91A5-4E73DC18D02D}">
      <dsp:nvSpPr>
        <dsp:cNvPr id="0" name=""/>
        <dsp:cNvSpPr/>
      </dsp:nvSpPr>
      <dsp:spPr>
        <a:xfrm rot="19500000">
          <a:off x="4984894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63EA4-45C4-4B70-9156-4055E9A990AD}">
      <dsp:nvSpPr>
        <dsp:cNvPr id="0" name=""/>
        <dsp:cNvSpPr/>
      </dsp:nvSpPr>
      <dsp:spPr>
        <a:xfrm>
          <a:off x="5685700" y="1417830"/>
          <a:ext cx="2260981" cy="1808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Noise &amp; Air Pollution</a:t>
          </a:r>
          <a:r>
            <a:rPr lang="en-GB" sz="2000" b="1" kern="1200" dirty="0"/>
            <a:t> leading to poor health due to unclean air</a:t>
          </a:r>
        </a:p>
      </dsp:txBody>
      <dsp:txXfrm>
        <a:off x="5738677" y="1470807"/>
        <a:ext cx="2155027" cy="1702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A27A22-369C-455B-BB2B-675209F60C48}">
      <dsp:nvSpPr>
        <dsp:cNvPr id="0" name=""/>
        <dsp:cNvSpPr/>
      </dsp:nvSpPr>
      <dsp:spPr>
        <a:xfrm rot="16200000">
          <a:off x="1298249" y="-1298249"/>
          <a:ext cx="2012141" cy="4608640"/>
        </a:xfrm>
        <a:prstGeom prst="round1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Car hire services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000" kern="1200" dirty="0"/>
        </a:p>
      </dsp:txBody>
      <dsp:txXfrm rot="5400000">
        <a:off x="0" y="0"/>
        <a:ext cx="4608640" cy="1509105"/>
      </dsp:txXfrm>
    </dsp:sp>
    <dsp:sp modelId="{C8020437-71E2-4A89-82A8-CE6C38C4FB93}">
      <dsp:nvSpPr>
        <dsp:cNvPr id="0" name=""/>
        <dsp:cNvSpPr/>
      </dsp:nvSpPr>
      <dsp:spPr>
        <a:xfrm>
          <a:off x="4608640" y="0"/>
          <a:ext cx="4608640" cy="2012141"/>
        </a:xfrm>
        <a:prstGeom prst="round1Rect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b="1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Food delivery service</a:t>
          </a:r>
        </a:p>
      </dsp:txBody>
      <dsp:txXfrm>
        <a:off x="4608640" y="0"/>
        <a:ext cx="4608640" cy="1509105"/>
      </dsp:txXfrm>
    </dsp:sp>
    <dsp:sp modelId="{2E7CA3A8-78CE-415C-BE4F-BC87E2985DE5}">
      <dsp:nvSpPr>
        <dsp:cNvPr id="0" name=""/>
        <dsp:cNvSpPr/>
      </dsp:nvSpPr>
      <dsp:spPr>
        <a:xfrm rot="10800000">
          <a:off x="0" y="2012141"/>
          <a:ext cx="4608640" cy="2012141"/>
        </a:xfrm>
        <a:prstGeom prst="round1Rect">
          <a:avLst/>
        </a:prstGeom>
        <a:solidFill>
          <a:schemeClr val="accent4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Driving school service </a:t>
          </a:r>
          <a:endParaRPr lang="en-GB" sz="2600" kern="1200" dirty="0"/>
        </a:p>
      </dsp:txBody>
      <dsp:txXfrm rot="10800000">
        <a:off x="0" y="2515176"/>
        <a:ext cx="4608640" cy="1509105"/>
      </dsp:txXfrm>
    </dsp:sp>
    <dsp:sp modelId="{CF239D28-D63A-4E93-8D15-1E4CEA4E2EF4}">
      <dsp:nvSpPr>
        <dsp:cNvPr id="0" name=""/>
        <dsp:cNvSpPr/>
      </dsp:nvSpPr>
      <dsp:spPr>
        <a:xfrm rot="5400000">
          <a:off x="5906890" y="713891"/>
          <a:ext cx="2012141" cy="4608640"/>
        </a:xfrm>
        <a:prstGeom prst="round1Rect">
          <a:avLst/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1" kern="1200" dirty="0"/>
            <a:t>Automobile Services</a:t>
          </a:r>
        </a:p>
      </dsp:txBody>
      <dsp:txXfrm rot="-5400000">
        <a:off x="4608640" y="2515175"/>
        <a:ext cx="4608640" cy="1509105"/>
      </dsp:txXfrm>
    </dsp:sp>
    <dsp:sp modelId="{04B986CA-6819-4CA2-BD27-CD93972F1AD5}">
      <dsp:nvSpPr>
        <dsp:cNvPr id="0" name=""/>
        <dsp:cNvSpPr/>
      </dsp:nvSpPr>
      <dsp:spPr>
        <a:xfrm>
          <a:off x="2969701" y="1509105"/>
          <a:ext cx="3277877" cy="1006070"/>
        </a:xfrm>
        <a:prstGeom prst="roundRect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800" b="1" kern="1200" dirty="0"/>
            <a:t>BUSINESS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GB" sz="2800" b="1" kern="1200" dirty="0"/>
            <a:t>OPPORTUNITIES</a:t>
          </a:r>
        </a:p>
      </dsp:txBody>
      <dsp:txXfrm>
        <a:off x="3018813" y="1558217"/>
        <a:ext cx="3179653" cy="9078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61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98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1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82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11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38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9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75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56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12/11/2022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8733" y="2458242"/>
            <a:ext cx="5647448" cy="1941515"/>
          </a:xfrm>
        </p:spPr>
        <p:txBody>
          <a:bodyPr/>
          <a:lstStyle/>
          <a:p>
            <a:pPr algn="just"/>
            <a:r>
              <a:rPr lang="en-US" sz="3100" dirty="0"/>
              <a:t>ANALYSIS OF FACTORS AFFECTING PROPERTY CHOICE BEHAVIOUR BY RESIDENTs IN LAGOS STATE (NIGERIA)</a:t>
            </a:r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D197FB-B0E7-4C75-E496-40BFEC4E4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2" y="728545"/>
            <a:ext cx="5647448" cy="530566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0A6AA1-5A98-3238-2DF8-F46275DF126E}"/>
              </a:ext>
            </a:extLst>
          </p:cNvPr>
          <p:cNvSpPr/>
          <p:nvPr/>
        </p:nvSpPr>
        <p:spPr>
          <a:xfrm>
            <a:off x="6016473" y="1204686"/>
            <a:ext cx="3156556" cy="968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811" y="-231699"/>
            <a:ext cx="11150600" cy="920336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PROPERTIES SOLD ACROSS LOCATIONS IN LAGOS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F8D109-9952-84F3-C0F3-9050903FEA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447121"/>
              </p:ext>
            </p:extLst>
          </p:nvPr>
        </p:nvGraphicFramePr>
        <p:xfrm>
          <a:off x="360326" y="1038366"/>
          <a:ext cx="3413388" cy="5253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653">
                  <a:extLst>
                    <a:ext uri="{9D8B030D-6E8A-4147-A177-3AD203B41FA5}">
                      <a16:colId xmlns:a16="http://schemas.microsoft.com/office/drawing/2014/main" val="3880727805"/>
                    </a:ext>
                  </a:extLst>
                </a:gridCol>
                <a:gridCol w="1678735">
                  <a:extLst>
                    <a:ext uri="{9D8B030D-6E8A-4147-A177-3AD203B41FA5}">
                      <a16:colId xmlns:a16="http://schemas.microsoft.com/office/drawing/2014/main" val="559156727"/>
                    </a:ext>
                  </a:extLst>
                </a:gridCol>
              </a:tblGrid>
              <a:tr h="23770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Properties sold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3181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Lekki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910335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Ajah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24883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Ikoyi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94829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Ikeja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177612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Victoria Island (VI)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5355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Ibeju Lekki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68821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Magodo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92834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Ikorodu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980977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Isheri North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353447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Isolo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39223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Alimosho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53738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Agege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72242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Surulere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38505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Ojodu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57921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Yaba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091049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Ipaja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3390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Ifako-Ijaiye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61281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Ikotun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85076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8F69D8-9C54-48A8-5733-CB0FAC7D7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715381"/>
              </p:ext>
            </p:extLst>
          </p:nvPr>
        </p:nvGraphicFramePr>
        <p:xfrm>
          <a:off x="4349598" y="1038366"/>
          <a:ext cx="3172056" cy="5253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01">
                  <a:extLst>
                    <a:ext uri="{9D8B030D-6E8A-4147-A177-3AD203B41FA5}">
                      <a16:colId xmlns:a16="http://schemas.microsoft.com/office/drawing/2014/main" val="3880727805"/>
                    </a:ext>
                  </a:extLst>
                </a:gridCol>
                <a:gridCol w="1518855">
                  <a:extLst>
                    <a:ext uri="{9D8B030D-6E8A-4147-A177-3AD203B41FA5}">
                      <a16:colId xmlns:a16="http://schemas.microsoft.com/office/drawing/2014/main" val="559156727"/>
                    </a:ext>
                  </a:extLst>
                </a:gridCol>
              </a:tblGrid>
              <a:tr h="237702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Properties sold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3181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Maryland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10335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Gbagada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724883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Ogudu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829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Amuwo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Odofin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177612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5355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68821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Ilupeju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92834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Ayobo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980977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Shomolu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353447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Ketu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39223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Isheri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53738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Ejigbo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72242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Oshodi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9038505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Apapa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579216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Badagry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091049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Idimu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73390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Lagos Island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612810"/>
                  </a:ext>
                </a:extLst>
              </a:tr>
              <a:tr h="2786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Agbara-Igbesa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85076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1E8A0FB-F814-3A2A-782A-7C0CB7518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774150"/>
              </p:ext>
            </p:extLst>
          </p:nvPr>
        </p:nvGraphicFramePr>
        <p:xfrm>
          <a:off x="8097538" y="1038366"/>
          <a:ext cx="3172056" cy="340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201">
                  <a:extLst>
                    <a:ext uri="{9D8B030D-6E8A-4147-A177-3AD203B41FA5}">
                      <a16:colId xmlns:a16="http://schemas.microsoft.com/office/drawing/2014/main" val="3880727805"/>
                    </a:ext>
                  </a:extLst>
                </a:gridCol>
                <a:gridCol w="1518855">
                  <a:extLst>
                    <a:ext uri="{9D8B030D-6E8A-4147-A177-3AD203B41FA5}">
                      <a16:colId xmlns:a16="http://schemas.microsoft.com/office/drawing/2014/main" val="559156727"/>
                    </a:ext>
                  </a:extLst>
                </a:gridCol>
              </a:tblGrid>
              <a:tr h="2449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Properties sold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31816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Ijaiye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10335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Kosofe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724883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Ijede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829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Mushin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177612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Eko Atlantic City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53556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Imota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688210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Egbe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492834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Oke-Odo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980977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Ojota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353447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Ijesha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39223"/>
                  </a:ext>
                </a:extLst>
              </a:tr>
              <a:tr h="2870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Orile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x-non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537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537D6B0-0F92-D9AC-9843-D74EDBED5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352" y="6061160"/>
            <a:ext cx="2374015" cy="76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68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55259"/>
            <a:ext cx="11150600" cy="536925"/>
          </a:xfrm>
        </p:spPr>
        <p:txBody>
          <a:bodyPr/>
          <a:lstStyle/>
          <a:p>
            <a:r>
              <a:rPr lang="en-US" dirty="0">
                <a:latin typeface="+mn-lt"/>
              </a:rPr>
              <a:t>LOCATION DISTRIBUTION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E72CC19-FB32-4045-97B3-F30CFD37E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5360049"/>
              </p:ext>
            </p:extLst>
          </p:nvPr>
        </p:nvGraphicFramePr>
        <p:xfrm>
          <a:off x="473154" y="873656"/>
          <a:ext cx="9849076" cy="36285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4B031C9-27DF-4358-8D25-4A65103376A3}"/>
              </a:ext>
            </a:extLst>
          </p:cNvPr>
          <p:cNvSpPr txBox="1"/>
          <p:nvPr/>
        </p:nvSpPr>
        <p:spPr>
          <a:xfrm>
            <a:off x="373718" y="4532632"/>
            <a:ext cx="10989978" cy="2270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18445 properties were sold across </a:t>
            </a:r>
            <a:r>
              <a:rPr lang="en-US" sz="1600" b="1" dirty="0"/>
              <a:t>48 locations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The Top 5 </a:t>
            </a:r>
            <a:r>
              <a:rPr lang="en-US" sz="1600" dirty="0"/>
              <a:t>locations accounted for </a:t>
            </a:r>
            <a:r>
              <a:rPr lang="en-US" sz="1600" b="1" dirty="0"/>
              <a:t>85% </a:t>
            </a:r>
            <a:r>
              <a:rPr lang="en-US" sz="1600" dirty="0"/>
              <a:t>(15,703) of the total number of properties sold in Lagos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43 locations accounted for 15% (2,742) of the total number of properties sold Key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probable reason for residents purchasing a duplex property in these 5 locations might be proximity to place of place of 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Since these locations are major commercial centers, there is also a likelihood that many of the buyers are Business Executives, Entertainers, or diplomats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074A6-FC6D-788C-9945-EA8E9BE38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695" y="6236509"/>
            <a:ext cx="726705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8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4" y="215870"/>
            <a:ext cx="11066485" cy="46016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IMPACTS BY PROPERTY CHOICE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2BA2014-E515-6AE9-22AE-EFDB25631B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2749961"/>
              </p:ext>
            </p:extLst>
          </p:nvPr>
        </p:nvGraphicFramePr>
        <p:xfrm>
          <a:off x="2032000" y="121494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9B51B0C-B119-54A5-3F29-337EF7B16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3881" y="6163180"/>
            <a:ext cx="2847975" cy="58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3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A96157-1198-43C7-1C30-9E277EE085A1}"/>
              </a:ext>
            </a:extLst>
          </p:cNvPr>
          <p:cNvSpPr txBox="1"/>
          <p:nvPr/>
        </p:nvSpPr>
        <p:spPr>
          <a:xfrm>
            <a:off x="435426" y="2316930"/>
            <a:ext cx="51670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Developers should consider construction of multi-level low-cost houses for with the option of outright purchase of apartment. This initiative has the potential to limit excess land usage faced by housing developers.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F4207-F27F-CC06-B120-1059C09727CE}"/>
              </a:ext>
            </a:extLst>
          </p:cNvPr>
          <p:cNvSpPr txBox="1"/>
          <p:nvPr/>
        </p:nvSpPr>
        <p:spPr>
          <a:xfrm>
            <a:off x="435427" y="1802641"/>
            <a:ext cx="5167085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7EDE5C-A47C-1135-CFAB-8CB7B20721EB}"/>
              </a:ext>
            </a:extLst>
          </p:cNvPr>
          <p:cNvSpPr txBox="1"/>
          <p:nvPr/>
        </p:nvSpPr>
        <p:spPr>
          <a:xfrm>
            <a:off x="6676570" y="2316930"/>
            <a:ext cx="51670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Policies should be created to make Industries and Businesses with high concentration of commercial activities in choice property location open new outlets in other locations in the state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Policies on building plans should be reviewed to ensure developers make provision for facilities such as parking space during construction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B3166-7D24-B01D-97E6-7A91CBA1227E}"/>
              </a:ext>
            </a:extLst>
          </p:cNvPr>
          <p:cNvSpPr txBox="1"/>
          <p:nvPr/>
        </p:nvSpPr>
        <p:spPr>
          <a:xfrm>
            <a:off x="6676570" y="1787120"/>
            <a:ext cx="5167086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Policy Making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0F4324-E9A3-6680-893B-52ADC8C99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88" y="336309"/>
            <a:ext cx="7606012" cy="46016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RECOMMENDATIONS / POLICIES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C745AC-DCE7-E3B7-D448-4E1A6206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88" y="5971040"/>
            <a:ext cx="11466812" cy="72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26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144" y="227252"/>
            <a:ext cx="11150600" cy="460168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BUSINESS OPPORTUNITIES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D3F8049-A9E8-E451-CE0F-BE4F29D2BF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210873"/>
              </p:ext>
            </p:extLst>
          </p:nvPr>
        </p:nvGraphicFramePr>
        <p:xfrm>
          <a:off x="1126344" y="1814456"/>
          <a:ext cx="9217281" cy="4024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7311D53-D3D2-412F-C441-AC05BE49F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18668" y="6226279"/>
            <a:ext cx="1873332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3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41844-E04C-9033-90CE-6BFBA2B49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52" y="728545"/>
            <a:ext cx="5647448" cy="530566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840D3C-556E-B874-D64C-93A18F22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0888" y="280870"/>
            <a:ext cx="2412560" cy="14919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FF6DBD-0BB6-FBDA-228D-9C02E02CE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473" y="4388413"/>
            <a:ext cx="2412560" cy="14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26" y="214894"/>
            <a:ext cx="11150600" cy="637160"/>
          </a:xfrm>
        </p:spPr>
        <p:txBody>
          <a:bodyPr/>
          <a:lstStyle/>
          <a:p>
            <a:r>
              <a:rPr lang="en-US" dirty="0"/>
              <a:t>GROUP MEMBERS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7AA9-6E6C-4183-A555-9A1D976B08FA}"/>
              </a:ext>
            </a:extLst>
          </p:cNvPr>
          <p:cNvSpPr txBox="1"/>
          <p:nvPr/>
        </p:nvSpPr>
        <p:spPr>
          <a:xfrm>
            <a:off x="507556" y="1516969"/>
            <a:ext cx="111506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EMEKA OBINNA CHIMA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CHINEDU EVARISTUS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/>
              <a:t>OLUWASEUN AWONUGA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E3EED-21D5-93C4-EF20-6A456CE7A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552" y="6266306"/>
            <a:ext cx="828304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0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70" y="162825"/>
            <a:ext cx="11150600" cy="637160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Background / 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7AA9-6E6C-4183-A555-9A1D976B08FA}"/>
              </a:ext>
            </a:extLst>
          </p:cNvPr>
          <p:cNvSpPr txBox="1"/>
          <p:nvPr/>
        </p:nvSpPr>
        <p:spPr>
          <a:xfrm>
            <a:off x="420470" y="1110569"/>
            <a:ext cx="11531386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Lagos state (Nigeria) is the most populous city in Nigeria inhabiting 10% of Nigeria’s total population of  200M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Lagos has the smallest landmass in Nigeria, but it is the most active commercial </a:t>
            </a:r>
            <a:r>
              <a:rPr lang="en-US" sz="2000" dirty="0" err="1"/>
              <a:t>centere</a:t>
            </a:r>
            <a:r>
              <a:rPr lang="en-US" sz="2000" dirty="0"/>
              <a:t> and property market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The demand for housing in Lagos State alone is estimated at </a:t>
            </a:r>
            <a:r>
              <a:rPr lang="en-US" sz="2000" b="1" dirty="0"/>
              <a:t>3.17 million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Residents are in search of exclusive ownership of homes and to enjoy the comfort of basic utility services such as water, electricity and </a:t>
            </a:r>
            <a:r>
              <a:rPr lang="en-US" sz="2000" u="sng" dirty="0"/>
              <a:t>security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Real estate developers have dominated the property market to build various property types for sale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About 87% of the properties bought by consumers were duplex.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This project aims to evaluate main factors affecting consumer choice of purchasing duplex properties. It shall also provide impacts, recommendations and business opportunities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768D1-DE02-FBFA-1213-8107B24A5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793" y="6216078"/>
            <a:ext cx="828304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56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64492" y="0"/>
            <a:ext cx="5327508" cy="488239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A5BF28-05CA-879F-819B-A0696459B7E1}"/>
              </a:ext>
            </a:extLst>
          </p:cNvPr>
          <p:cNvSpPr txBox="1"/>
          <p:nvPr/>
        </p:nvSpPr>
        <p:spPr>
          <a:xfrm>
            <a:off x="303984" y="719224"/>
            <a:ext cx="383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Why this research study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CA248-002F-A4F4-3EC3-C93B20286F0E}"/>
              </a:ext>
            </a:extLst>
          </p:cNvPr>
          <p:cNvSpPr txBox="1"/>
          <p:nvPr/>
        </p:nvSpPr>
        <p:spPr>
          <a:xfrm>
            <a:off x="303984" y="3587040"/>
            <a:ext cx="6398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100" dirty="0"/>
              <a:t>Property choice behaviour and household considerations in purchasing property types has not been explored from the perspective of consumers in African continent and Nigeria in particular.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DC345-DF4B-9290-FAC1-28764456DC06}"/>
              </a:ext>
            </a:extLst>
          </p:cNvPr>
          <p:cNvSpPr txBox="1"/>
          <p:nvPr/>
        </p:nvSpPr>
        <p:spPr>
          <a:xfrm>
            <a:off x="278816" y="1143087"/>
            <a:ext cx="607164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Housing demand and infrastructural congestion is a peculiar challenge confronting developing economies especially Lagos state.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93716-D4E5-EDC3-D57C-68E2A3BF92D8}"/>
              </a:ext>
            </a:extLst>
          </p:cNvPr>
          <p:cNvSpPr txBox="1"/>
          <p:nvPr/>
        </p:nvSpPr>
        <p:spPr>
          <a:xfrm>
            <a:off x="303984" y="3167390"/>
            <a:ext cx="1841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Motivation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FB171-C405-475B-2962-5FADC6D47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696" y="6259621"/>
            <a:ext cx="828304" cy="566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795E1E-24F5-5C5A-2E69-B909145AF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16" y="5928613"/>
            <a:ext cx="1666098" cy="89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4" y="-63808"/>
            <a:ext cx="8031018" cy="920336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908172"/>
            <a:ext cx="4839022" cy="495389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ANALYSIS OF PROPERTY PRICES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094" y="2863158"/>
            <a:ext cx="4386016" cy="2102752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Distribution of property prices will be graphically represented by Histogram.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b="1" dirty="0"/>
              <a:t>Range of property prices in columns will be set to N100M interval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/>
              <a:t>Intervals will be transformed into a price category group to facilitate comparison among property prices and number of houses sold per category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8AE3B75-784E-2BB0-4F84-A4790B7EFDE2}"/>
              </a:ext>
            </a:extLst>
          </p:cNvPr>
          <p:cNvSpPr txBox="1">
            <a:spLocks/>
          </p:cNvSpPr>
          <p:nvPr/>
        </p:nvSpPr>
        <p:spPr>
          <a:xfrm>
            <a:off x="7215891" y="2863158"/>
            <a:ext cx="4450647" cy="17490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800" dirty="0"/>
              <a:t>Exploratory analysis will be carried out on each price category to extract insights on the number of property types sold.</a:t>
            </a:r>
          </a:p>
          <a:p>
            <a:pPr algn="just"/>
            <a:r>
              <a:rPr lang="en-GB" sz="1800" dirty="0"/>
              <a:t>Discover any Frequent pattern or trend in property types sold per category</a:t>
            </a:r>
            <a:endParaRPr lang="en-US" sz="1800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DE735A9E-66E5-471F-ACE6-3B8C928115B3}"/>
              </a:ext>
            </a:extLst>
          </p:cNvPr>
          <p:cNvSpPr txBox="1">
            <a:spLocks/>
          </p:cNvSpPr>
          <p:nvPr/>
        </p:nvSpPr>
        <p:spPr>
          <a:xfrm>
            <a:off x="7399089" y="4965910"/>
            <a:ext cx="4546833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400" dirty="0">
                <a:latin typeface="+mn-lt"/>
              </a:rPr>
              <a:t>Analysis in property CHOICE BEHAVIOR BY PRICE CATEGORY</a:t>
            </a:r>
            <a:endParaRPr lang="en-US" sz="2400" dirty="0">
              <a:latin typeface="+mn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28292D-EEEB-443B-8FA2-B6E7F8AFC8D6}"/>
              </a:ext>
            </a:extLst>
          </p:cNvPr>
          <p:cNvSpPr/>
          <p:nvPr/>
        </p:nvSpPr>
        <p:spPr>
          <a:xfrm>
            <a:off x="5092948" y="1654566"/>
            <a:ext cx="998290" cy="998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  <a:endParaRPr lang="en-GB" sz="3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14BAAE2-1432-419B-961A-A1D8B9F0F9AB}"/>
              </a:ext>
            </a:extLst>
          </p:cNvPr>
          <p:cNvSpPr/>
          <p:nvPr/>
        </p:nvSpPr>
        <p:spPr>
          <a:xfrm>
            <a:off x="6102380" y="4709711"/>
            <a:ext cx="998290" cy="998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2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79C49-4AA0-4715-873D-59AB57A28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4004" y="6172623"/>
            <a:ext cx="828304" cy="56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62FC4C-8853-6B34-3D31-DDC8210DE3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39" y="6172623"/>
            <a:ext cx="1873332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56" y="214894"/>
            <a:ext cx="11150600" cy="660208"/>
          </a:xfrm>
        </p:spPr>
        <p:txBody>
          <a:bodyPr/>
          <a:lstStyle/>
          <a:p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METHODOLOGY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44990" y="1961066"/>
            <a:ext cx="4847958" cy="495389"/>
          </a:xfrm>
        </p:spPr>
        <p:txBody>
          <a:bodyPr/>
          <a:lstStyle/>
          <a:p>
            <a:pPr algn="l"/>
            <a:r>
              <a:rPr lang="en-GB" sz="2400" dirty="0">
                <a:latin typeface="+mn-lt"/>
              </a:rPr>
              <a:t>ANALYSIS OF FACTORS INFLUENCING PROPERTY CHOICE</a:t>
            </a:r>
            <a:endParaRPr lang="en-US" sz="2400" dirty="0">
              <a:latin typeface="+mn-lt"/>
            </a:endParaRP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9" y="2863158"/>
            <a:ext cx="4576152" cy="945444"/>
          </a:xfrm>
        </p:spPr>
        <p:txBody>
          <a:bodyPr/>
          <a:lstStyle/>
          <a:p>
            <a:pPr algn="just"/>
            <a:r>
              <a:rPr lang="en-GB" sz="1800" dirty="0"/>
              <a:t>Frequency analysis is performed  on property characteristics (bedrooms, bathrooms, toilet and parking spaces) </a:t>
            </a:r>
            <a:r>
              <a:rPr lang="en-US" sz="1800" dirty="0"/>
              <a:t>identifying which characteristics have a concentration in affecting property choice</a:t>
            </a:r>
            <a:endParaRPr lang="en-GB" sz="1800" dirty="0"/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607EEA45-7601-4D86-AA2A-E149AAB745C0}"/>
              </a:ext>
            </a:extLst>
          </p:cNvPr>
          <p:cNvSpPr txBox="1">
            <a:spLocks/>
          </p:cNvSpPr>
          <p:nvPr/>
        </p:nvSpPr>
        <p:spPr>
          <a:xfrm>
            <a:off x="7522156" y="5016211"/>
            <a:ext cx="4669844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latin typeface="+mn-lt"/>
              </a:rPr>
              <a:t>LOCATION DISTRIBUTION OF PROPERTY SALE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11C9D7-7AAE-4FB4-A33B-47C136638642}"/>
              </a:ext>
            </a:extLst>
          </p:cNvPr>
          <p:cNvSpPr txBox="1">
            <a:spLocks/>
          </p:cNvSpPr>
          <p:nvPr/>
        </p:nvSpPr>
        <p:spPr>
          <a:xfrm>
            <a:off x="7111840" y="3478402"/>
            <a:ext cx="4669844" cy="9454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1800" dirty="0"/>
              <a:t>Analysis is performed  to </a:t>
            </a:r>
            <a:r>
              <a:rPr lang="en-US" sz="1800" dirty="0"/>
              <a:t>identifying locations and regions where residents  have a higher concentration  of consumers purchasing a property</a:t>
            </a:r>
            <a:endParaRPr lang="en-GB" sz="18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13BD58-EF34-44C6-AA48-D2832C0DD1ED}"/>
              </a:ext>
            </a:extLst>
          </p:cNvPr>
          <p:cNvSpPr/>
          <p:nvPr/>
        </p:nvSpPr>
        <p:spPr>
          <a:xfrm>
            <a:off x="5092948" y="1654566"/>
            <a:ext cx="998290" cy="998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</a:t>
            </a:r>
            <a:endParaRPr lang="en-GB" sz="3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E0ACD1-5A91-4897-9929-75B522183206}"/>
              </a:ext>
            </a:extLst>
          </p:cNvPr>
          <p:cNvSpPr/>
          <p:nvPr/>
        </p:nvSpPr>
        <p:spPr>
          <a:xfrm>
            <a:off x="6113550" y="4709711"/>
            <a:ext cx="998290" cy="998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</a:t>
            </a:r>
            <a:endParaRPr lang="en-GB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2D1CE-09E0-3003-7C9D-AA0999E32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4004" y="6172623"/>
            <a:ext cx="828304" cy="566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B4BC52-0D47-0A5A-96C4-F1AE587CF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839" y="6172623"/>
            <a:ext cx="1873332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21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6" y="113294"/>
            <a:ext cx="11150600" cy="566232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ANALYSIS OF PROPERTY PRICES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73482AF-2569-4B9D-AAB4-AB77E716E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5986083"/>
              </p:ext>
            </p:extLst>
          </p:nvPr>
        </p:nvGraphicFramePr>
        <p:xfrm>
          <a:off x="8232835" y="1389958"/>
          <a:ext cx="3719022" cy="2064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511">
                  <a:extLst>
                    <a:ext uri="{9D8B030D-6E8A-4147-A177-3AD203B41FA5}">
                      <a16:colId xmlns:a16="http://schemas.microsoft.com/office/drawing/2014/main" val="3880727805"/>
                    </a:ext>
                  </a:extLst>
                </a:gridCol>
                <a:gridCol w="1859511">
                  <a:extLst>
                    <a:ext uri="{9D8B030D-6E8A-4147-A177-3AD203B41FA5}">
                      <a16:colId xmlns:a16="http://schemas.microsoft.com/office/drawing/2014/main" val="559156727"/>
                    </a:ext>
                  </a:extLst>
                </a:gridCol>
              </a:tblGrid>
              <a:tr h="256963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Category Name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Property Price Range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031816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1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N90K - N99M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910335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2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N100M - N199M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6724883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3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N200 - N299M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794829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4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N300M - N399M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177612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5</a:t>
                      </a: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N400M - N499M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5953556"/>
                  </a:ext>
                </a:extLst>
              </a:tr>
              <a:tr h="3012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 6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&gt;= N500M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68821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7AA9-6E6C-4183-A555-9A1D976B08FA}"/>
              </a:ext>
            </a:extLst>
          </p:cNvPr>
          <p:cNvSpPr txBox="1"/>
          <p:nvPr/>
        </p:nvSpPr>
        <p:spPr>
          <a:xfrm>
            <a:off x="240142" y="5756641"/>
            <a:ext cx="9042403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Total of 18445 properties were sold in Lagos 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80% of the properties bought by the consumers were properties within price category 1 &amp; 2</a:t>
            </a:r>
            <a:endParaRPr lang="en-GB" sz="1700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326C0CD-F2D5-4E3B-81BC-ADF5FFC52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7122050"/>
              </p:ext>
            </p:extLst>
          </p:nvPr>
        </p:nvGraphicFramePr>
        <p:xfrm>
          <a:off x="240143" y="1372670"/>
          <a:ext cx="7387291" cy="414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6194876-7C42-349D-55FC-BD2FCB86F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552" y="6230593"/>
            <a:ext cx="828304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7" y="118901"/>
            <a:ext cx="11150600" cy="607915"/>
          </a:xfrm>
        </p:spPr>
        <p:txBody>
          <a:bodyPr/>
          <a:lstStyle/>
          <a:p>
            <a:r>
              <a:rPr lang="en-US" sz="3600" dirty="0">
                <a:latin typeface="+mn-lt"/>
              </a:rPr>
              <a:t>Analysis in property CHOICE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7AA9-6E6C-4183-A555-9A1D976B08FA}"/>
              </a:ext>
            </a:extLst>
          </p:cNvPr>
          <p:cNvSpPr txBox="1"/>
          <p:nvPr/>
        </p:nvSpPr>
        <p:spPr>
          <a:xfrm>
            <a:off x="766618" y="5604028"/>
            <a:ext cx="10317019" cy="836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Detached duplex property had the highest concentration in property choice behavior across all price ranges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All duplex types (detached, semi-detached &amp; terraces) were frequent property choices in each price category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5016281-36DF-455F-9504-1ADEFCE9F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43975"/>
              </p:ext>
            </p:extLst>
          </p:nvPr>
        </p:nvGraphicFramePr>
        <p:xfrm>
          <a:off x="678523" y="1228418"/>
          <a:ext cx="11150600" cy="43756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895F5B0-EFFB-B5FF-4C57-522D3A1B1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5132" y="6291768"/>
            <a:ext cx="828304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96" y="-312421"/>
            <a:ext cx="11150600" cy="920336"/>
          </a:xfrm>
        </p:spPr>
        <p:txBody>
          <a:bodyPr/>
          <a:lstStyle/>
          <a:p>
            <a:r>
              <a:rPr lang="en-US" dirty="0">
                <a:latin typeface="+mn-lt"/>
              </a:rPr>
              <a:t>ANALYSIS OF FACTORS INFLUENCING PROPERTY CHOICE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FC2E3-2B07-4476-A823-1EFBBBCB25DD}"/>
              </a:ext>
            </a:extLst>
          </p:cNvPr>
          <p:cNvSpPr txBox="1"/>
          <p:nvPr/>
        </p:nvSpPr>
        <p:spPr>
          <a:xfrm>
            <a:off x="240144" y="6291768"/>
            <a:ext cx="4285673" cy="566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07AA9-6E6C-4183-A555-9A1D976B08FA}"/>
              </a:ext>
            </a:extLst>
          </p:cNvPr>
          <p:cNvSpPr txBox="1"/>
          <p:nvPr/>
        </p:nvSpPr>
        <p:spPr>
          <a:xfrm>
            <a:off x="644237" y="5414052"/>
            <a:ext cx="10719459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u="sng" dirty="0"/>
              <a:t>Parking space was the most dominant factor </a:t>
            </a:r>
            <a:r>
              <a:rPr lang="en-US" sz="1700" dirty="0"/>
              <a:t>influencing residents to purchase a duplex property. A probable reason for this cause might the absence of adequate parking space in their previous residence.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Bedroom size and number of toilets also contributed to an extent in influencing residents to purchase a duplex house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B332B39-1C22-4C06-99AD-E8A52C378C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011190"/>
              </p:ext>
            </p:extLst>
          </p:nvPr>
        </p:nvGraphicFramePr>
        <p:xfrm>
          <a:off x="508000" y="944748"/>
          <a:ext cx="10501745" cy="4469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632067B-EDC3-1797-8E6D-9AE52FA89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3696" y="6259621"/>
            <a:ext cx="828304" cy="5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43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明朝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elements/1.1/"/>
    <ds:schemaRef ds:uri="71af3243-3dd4-4a8d-8c0d-dd76da1f02a5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16c05727-aa75-4e4a-9b5f-8a80a1165891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presentation</Template>
  <TotalTime>0</TotalTime>
  <Words>958</Words>
  <Application>Microsoft Office PowerPoint</Application>
  <PresentationFormat>Widescreen</PresentationFormat>
  <Paragraphs>229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Office Theme</vt:lpstr>
      <vt:lpstr>ANALYSIS OF FACTORS AFFECTING PROPERTY CHOICE BEHAVIOUR BY RESIDENTs IN LAGOS STATE (NIGERIA)</vt:lpstr>
      <vt:lpstr>GROUP MEMBERS</vt:lpstr>
      <vt:lpstr>Background / INTRODUCTION</vt:lpstr>
      <vt:lpstr>PowerPoint Presentation</vt:lpstr>
      <vt:lpstr>METHODOLOGY</vt:lpstr>
      <vt:lpstr>METHODOLOGY</vt:lpstr>
      <vt:lpstr>ANALYSIS OF PROPERTY PRICES</vt:lpstr>
      <vt:lpstr>Analysis in property CHOICE BEHAVIOR</vt:lpstr>
      <vt:lpstr>ANALYSIS OF FACTORS INFLUENCING PROPERTY CHOICE</vt:lpstr>
      <vt:lpstr>PROPERTIES SOLD ACROSS LOCATIONS IN LAGOS</vt:lpstr>
      <vt:lpstr>LOCATION DISTRIBUTION ANALYSIS</vt:lpstr>
      <vt:lpstr>IMPACTS BY PROPERTY CHOICE BEHAVIOR</vt:lpstr>
      <vt:lpstr>RECOMMENDATIONS / POLICIES </vt:lpstr>
      <vt:lpstr>BUSINESS OPPORTUNITIES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2022-12-09T15:49:17Z</dcterms:created>
  <dcterms:modified xsi:type="dcterms:W3CDTF">2022-12-11T20:54:57Z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